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80" r:id="rId2"/>
    <p:sldId id="591" r:id="rId3"/>
    <p:sldId id="600" r:id="rId4"/>
    <p:sldId id="599" r:id="rId5"/>
    <p:sldId id="602" r:id="rId6"/>
    <p:sldId id="603" r:id="rId7"/>
    <p:sldId id="607" r:id="rId8"/>
    <p:sldId id="611" r:id="rId9"/>
    <p:sldId id="616" r:id="rId10"/>
    <p:sldId id="609" r:id="rId11"/>
    <p:sldId id="610" r:id="rId12"/>
    <p:sldId id="614" r:id="rId13"/>
    <p:sldId id="601" r:id="rId14"/>
    <p:sldId id="604" r:id="rId15"/>
    <p:sldId id="615" r:id="rId16"/>
    <p:sldId id="606" r:id="rId17"/>
    <p:sldId id="605" r:id="rId18"/>
    <p:sldId id="608" r:id="rId19"/>
    <p:sldId id="583" r:id="rId20"/>
  </p:sldIdLst>
  <p:sldSz cx="9144000" cy="5143500" type="screen16x9"/>
  <p:notesSz cx="6858000" cy="9080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00000"/>
    <a:srgbClr val="FF3300"/>
    <a:srgbClr val="C80000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7986" autoAdjust="0"/>
  </p:normalViewPr>
  <p:slideViewPr>
    <p:cSldViewPr snapToGrid="0">
      <p:cViewPr varScale="1">
        <p:scale>
          <a:sx n="117" d="100"/>
          <a:sy n="117" d="100"/>
        </p:scale>
        <p:origin x="53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04" y="66"/>
      </p:cViewPr>
      <p:guideLst>
        <p:guide orient="horz" pos="28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20745A-8D13-4D12-8E40-8D1930C54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3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81038"/>
            <a:ext cx="6051550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3238"/>
            <a:ext cx="54864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3B9FDC-C26D-4F22-B693-125AB7B02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1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3B9FDC-C26D-4F22-B693-125AB7B022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48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8229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53942"/>
            <a:ext cx="8229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8750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5955792" cy="3565207"/>
          </a:xfrm>
        </p:spPr>
        <p:txBody>
          <a:bodyPr/>
          <a:lstStyle>
            <a:lvl1pPr marL="342900" indent="-227013">
              <a:defRPr/>
            </a:lvl1pPr>
            <a:lvl2pPr marL="688975" indent="-231775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51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8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5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79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64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1588"/>
            <a:ext cx="59563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7" name="Line 10"/>
          <p:cNvSpPr>
            <a:spLocks noChangeShapeType="1"/>
          </p:cNvSpPr>
          <p:nvPr userDrawn="1"/>
        </p:nvSpPr>
        <p:spPr bwMode="auto">
          <a:xfrm>
            <a:off x="457200" y="4722813"/>
            <a:ext cx="86868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4397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303338" y="-74613"/>
            <a:ext cx="4633912" cy="531813"/>
          </a:xfrm>
          <a:custGeom>
            <a:avLst/>
            <a:gdLst>
              <a:gd name="connsiteX0" fmla="*/ 0 w 4634630"/>
              <a:gd name="connsiteY0" fmla="*/ 519830 h 530494"/>
              <a:gd name="connsiteX1" fmla="*/ 1108553 w 4634630"/>
              <a:gd name="connsiteY1" fmla="*/ 501041 h 530494"/>
              <a:gd name="connsiteX2" fmla="*/ 3682652 w 4634630"/>
              <a:gd name="connsiteY2" fmla="*/ 269310 h 530494"/>
              <a:gd name="connsiteX3" fmla="*/ 4634630 w 4634630"/>
              <a:gd name="connsiteY3" fmla="*/ 0 h 53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30" h="530494">
                <a:moveTo>
                  <a:pt x="0" y="519830"/>
                </a:moveTo>
                <a:cubicBezTo>
                  <a:pt x="247389" y="531312"/>
                  <a:pt x="494778" y="542794"/>
                  <a:pt x="1108553" y="501041"/>
                </a:cubicBezTo>
                <a:cubicBezTo>
                  <a:pt x="1722328" y="459288"/>
                  <a:pt x="3094973" y="352817"/>
                  <a:pt x="3682652" y="269310"/>
                </a:cubicBezTo>
                <a:cubicBezTo>
                  <a:pt x="4270332" y="185803"/>
                  <a:pt x="4452481" y="92901"/>
                  <a:pt x="4634630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4659313" y="-74613"/>
            <a:ext cx="2482850" cy="989013"/>
          </a:xfrm>
          <a:custGeom>
            <a:avLst/>
            <a:gdLst>
              <a:gd name="connsiteX0" fmla="*/ 0 w 4634630"/>
              <a:gd name="connsiteY0" fmla="*/ 519830 h 530494"/>
              <a:gd name="connsiteX1" fmla="*/ 1108553 w 4634630"/>
              <a:gd name="connsiteY1" fmla="*/ 501041 h 530494"/>
              <a:gd name="connsiteX2" fmla="*/ 3682652 w 4634630"/>
              <a:gd name="connsiteY2" fmla="*/ 269310 h 530494"/>
              <a:gd name="connsiteX3" fmla="*/ 4634630 w 4634630"/>
              <a:gd name="connsiteY3" fmla="*/ 0 h 53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30" h="530494">
                <a:moveTo>
                  <a:pt x="0" y="519830"/>
                </a:moveTo>
                <a:cubicBezTo>
                  <a:pt x="247389" y="531312"/>
                  <a:pt x="494778" y="542794"/>
                  <a:pt x="1108553" y="501041"/>
                </a:cubicBezTo>
                <a:cubicBezTo>
                  <a:pt x="1722328" y="459288"/>
                  <a:pt x="3094973" y="352817"/>
                  <a:pt x="3682652" y="269310"/>
                </a:cubicBezTo>
                <a:cubicBezTo>
                  <a:pt x="4270332" y="185803"/>
                  <a:pt x="4452481" y="92901"/>
                  <a:pt x="4634630" y="0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Arc 4"/>
          <p:cNvSpPr/>
          <p:nvPr userDrawn="1"/>
        </p:nvSpPr>
        <p:spPr>
          <a:xfrm rot="-8160000">
            <a:off x="3603625" y="-384175"/>
            <a:ext cx="406400" cy="962025"/>
          </a:xfrm>
          <a:prstGeom prst="arc">
            <a:avLst/>
          </a:prstGeom>
          <a:ln w="19050">
            <a:solidFill>
              <a:schemeClr val="tx1">
                <a:lumMod val="50000"/>
                <a:lumOff val="50000"/>
                <a:alpha val="9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439738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59563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d.com/talks/shai_reshef_a_tuition_free_college_degre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0269" y="1957163"/>
            <a:ext cx="5940531" cy="623888"/>
          </a:xfrm>
        </p:spPr>
        <p:txBody>
          <a:bodyPr/>
          <a:lstStyle/>
          <a:p>
            <a:r>
              <a:rPr lang="en-US" altLang="en-US" dirty="0"/>
              <a:t>Are the demand conditions in your industry favorable?</a:t>
            </a:r>
            <a:endParaRPr lang="en-US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2" t="34817" r="1411" b="39546"/>
          <a:stretch/>
        </p:blipFill>
        <p:spPr bwMode="auto">
          <a:xfrm>
            <a:off x="815788" y="510990"/>
            <a:ext cx="5181602" cy="41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2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34" t="34643" r="23579" b="39720"/>
          <a:stretch/>
        </p:blipFill>
        <p:spPr bwMode="auto">
          <a:xfrm>
            <a:off x="814388" y="488749"/>
            <a:ext cx="5202063" cy="41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3" t="72662" b="2573"/>
          <a:stretch/>
        </p:blipFill>
        <p:spPr bwMode="auto">
          <a:xfrm>
            <a:off x="735105" y="489666"/>
            <a:ext cx="5633811" cy="414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Researching demand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sz="2000" dirty="0" smtClean="0"/>
              <a:t>IBISWorld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Industry </a:t>
            </a:r>
            <a:r>
              <a:rPr lang="en-US" sz="1600" dirty="0"/>
              <a:t>Market Research and Industry Risk </a:t>
            </a:r>
            <a:r>
              <a:rPr lang="en-US" sz="1600" dirty="0" smtClean="0"/>
              <a:t>Ratings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BizStats</a:t>
            </a:r>
            <a:r>
              <a:rPr lang="en-US" sz="2000" dirty="0" smtClean="0"/>
              <a:t>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Business </a:t>
            </a:r>
            <a:r>
              <a:rPr lang="en-US" sz="1600" dirty="0"/>
              <a:t>financial ratios </a:t>
            </a:r>
            <a:r>
              <a:rPr lang="en-US" sz="1600" dirty="0" smtClean="0"/>
              <a:t>and statistics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Eurostat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Statistics </a:t>
            </a:r>
            <a:r>
              <a:rPr lang="en-US" sz="1600" dirty="0"/>
              <a:t>on the European Union </a:t>
            </a:r>
            <a:r>
              <a:rPr lang="en-US" sz="1600" dirty="0" smtClean="0"/>
              <a:t>countries</a:t>
            </a:r>
          </a:p>
          <a:p>
            <a:pPr>
              <a:spcBef>
                <a:spcPts val="200"/>
              </a:spcBef>
            </a:pPr>
            <a:r>
              <a:rPr lang="en-US" sz="2000" dirty="0" err="1" smtClean="0"/>
              <a:t>SBDCNet</a:t>
            </a:r>
            <a:r>
              <a:rPr lang="en-US" sz="2000" dirty="0" smtClean="0"/>
              <a:t> 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National </a:t>
            </a:r>
            <a:r>
              <a:rPr lang="en-US" sz="1600" dirty="0"/>
              <a:t>Information Clearinghouse of the U.S. Small Business </a:t>
            </a:r>
            <a:r>
              <a:rPr lang="en-US" sz="1600" dirty="0" smtClean="0"/>
              <a:t>Administration </a:t>
            </a:r>
          </a:p>
          <a:p>
            <a:pPr>
              <a:spcBef>
                <a:spcPts val="200"/>
              </a:spcBef>
            </a:pPr>
            <a:r>
              <a:rPr lang="en-US" sz="2000" dirty="0" smtClean="0"/>
              <a:t>U.S</a:t>
            </a:r>
            <a:r>
              <a:rPr lang="en-US" sz="2000" dirty="0"/>
              <a:t>. Census </a:t>
            </a:r>
            <a:r>
              <a:rPr lang="en-US" sz="2000" dirty="0" smtClean="0"/>
              <a:t>Bureau</a:t>
            </a:r>
          </a:p>
          <a:p>
            <a:pPr lvl="1">
              <a:spcBef>
                <a:spcPts val="200"/>
              </a:spcBef>
            </a:pPr>
            <a:r>
              <a:rPr lang="en-US" sz="1600" dirty="0" smtClean="0"/>
              <a:t>Economic </a:t>
            </a:r>
            <a:r>
              <a:rPr lang="en-US" sz="1600" dirty="0"/>
              <a:t>indicators on monthly and quarterly </a:t>
            </a:r>
            <a:r>
              <a:rPr lang="en-US" sz="1600" dirty="0" smtClean="0"/>
              <a:t>bases, </a:t>
            </a:r>
            <a:r>
              <a:rPr lang="en-US" sz="1600" dirty="0"/>
              <a:t>and </a:t>
            </a:r>
            <a:r>
              <a:rPr lang="en-US" sz="1600" dirty="0" smtClean="0"/>
              <a:t>economic </a:t>
            </a:r>
            <a:r>
              <a:rPr lang="en-US" sz="1600" dirty="0"/>
              <a:t>census data every five year for every </a:t>
            </a:r>
            <a:r>
              <a:rPr lang="en-US" sz="1600" dirty="0" smtClean="0"/>
              <a:t>industry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74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956300" cy="883024"/>
          </a:xfrm>
        </p:spPr>
        <p:txBody>
          <a:bodyPr/>
          <a:lstStyle/>
          <a:p>
            <a:r>
              <a:rPr lang="en-US" dirty="0"/>
              <a:t>To capitalize on demand conditions, focus on three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424"/>
            <a:ext cx="5955792" cy="3306071"/>
          </a:xfrm>
        </p:spPr>
        <p:txBody>
          <a:bodyPr/>
          <a:lstStyle/>
          <a:p>
            <a:r>
              <a:rPr lang="en-US" dirty="0" smtClean="0"/>
              <a:t>Magnitude </a:t>
            </a:r>
            <a:r>
              <a:rPr lang="en-US" dirty="0"/>
              <a:t>of customer demand for products and services, as this quantifies your number of prospective </a:t>
            </a:r>
            <a:r>
              <a:rPr lang="en-US" dirty="0" smtClean="0"/>
              <a:t>customers</a:t>
            </a:r>
          </a:p>
          <a:p>
            <a:r>
              <a:rPr lang="en-US" dirty="0" smtClean="0"/>
              <a:t>Rate </a:t>
            </a:r>
            <a:r>
              <a:rPr lang="en-US" dirty="0"/>
              <a:t>of growth of that demand, in that you should enter a growing </a:t>
            </a:r>
            <a:r>
              <a:rPr lang="en-US" dirty="0" smtClean="0"/>
              <a:t>market</a:t>
            </a:r>
          </a:p>
          <a:p>
            <a:r>
              <a:rPr lang="en-US" dirty="0" smtClean="0"/>
              <a:t>Consistency </a:t>
            </a:r>
            <a:r>
              <a:rPr lang="en-US" dirty="0"/>
              <a:t>of that demand across customer segments.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42491" r="45950" b="26117"/>
          <a:stretch/>
        </p:blipFill>
        <p:spPr bwMode="auto">
          <a:xfrm>
            <a:off x="0" y="634494"/>
            <a:ext cx="9144000" cy="37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51412" y="1183341"/>
            <a:ext cx="1792941" cy="3048000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574"/>
            <a:ext cx="5956300" cy="838201"/>
          </a:xfrm>
        </p:spPr>
        <p:txBody>
          <a:bodyPr/>
          <a:lstStyle/>
          <a:p>
            <a:r>
              <a:rPr lang="en-US" dirty="0" smtClean="0"/>
              <a:t>Seek a sizeable, growing </a:t>
            </a:r>
            <a:r>
              <a:rPr lang="en-US" dirty="0"/>
              <a:t>market with a similar set of needs and </a:t>
            </a:r>
            <a:r>
              <a:rPr lang="en-US" dirty="0" smtClean="0"/>
              <a:t>wants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845"/>
            <a:ext cx="5955792" cy="3350895"/>
          </a:xfrm>
        </p:spPr>
        <p:txBody>
          <a:bodyPr/>
          <a:lstStyle/>
          <a:p>
            <a:r>
              <a:rPr lang="en-US" dirty="0" smtClean="0"/>
              <a:t>Segment </a:t>
            </a:r>
            <a:r>
              <a:rPr lang="en-US" dirty="0"/>
              <a:t>your market into smaller sub-groups based on needs and wants, location, demographics, etc. </a:t>
            </a:r>
            <a:endParaRPr lang="en-US" dirty="0" smtClean="0"/>
          </a:p>
          <a:p>
            <a:pPr lvl="1"/>
            <a:r>
              <a:rPr lang="en-US" dirty="0" smtClean="0"/>
              <a:t>Valuable </a:t>
            </a:r>
            <a:r>
              <a:rPr lang="en-US" dirty="0"/>
              <a:t>to prioritizing your resources and aligning your focus.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can you, as the entrepreneur, carve out a niche that is sizeable enough to reach your goals, yet small enough to be unattractive to large companies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9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5956300" cy="838201"/>
          </a:xfrm>
        </p:spPr>
        <p:txBody>
          <a:bodyPr/>
          <a:lstStyle/>
          <a:p>
            <a:r>
              <a:rPr lang="en-US" dirty="0"/>
              <a:t>Segmentation </a:t>
            </a:r>
            <a:r>
              <a:rPr lang="en-US" dirty="0" smtClean="0"/>
              <a:t>is </a:t>
            </a:r>
            <a:r>
              <a:rPr lang="en-US" dirty="0"/>
              <a:t>an opportunity for entrepreneurs to specialize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955792" cy="3180565"/>
          </a:xfrm>
        </p:spPr>
        <p:txBody>
          <a:bodyPr/>
          <a:lstStyle/>
          <a:p>
            <a:pPr marL="457200" indent="-342900">
              <a:buFont typeface="+mj-lt"/>
              <a:buAutoNum type="arabicPeriod"/>
            </a:pPr>
            <a:r>
              <a:rPr lang="en-US" dirty="0" smtClean="0"/>
              <a:t>Build your </a:t>
            </a:r>
            <a:r>
              <a:rPr lang="en-US" dirty="0"/>
              <a:t>reputation </a:t>
            </a:r>
            <a:r>
              <a:rPr lang="en-US" dirty="0" smtClean="0"/>
              <a:t>and brand </a:t>
            </a:r>
            <a:r>
              <a:rPr lang="en-US" dirty="0"/>
              <a:t>for doing one thing </a:t>
            </a:r>
            <a:r>
              <a:rPr lang="en-US" dirty="0" smtClean="0"/>
              <a:t>well</a:t>
            </a:r>
          </a:p>
          <a:p>
            <a:pPr marL="457200" indent="-342900">
              <a:buFont typeface="+mj-lt"/>
              <a:buAutoNum type="arabicPeriod"/>
            </a:pPr>
            <a:r>
              <a:rPr lang="en-US" dirty="0" smtClean="0"/>
              <a:t>Leverage </a:t>
            </a:r>
            <a:r>
              <a:rPr lang="en-US" dirty="0"/>
              <a:t>that into new segments later in your venture’s </a:t>
            </a:r>
            <a:r>
              <a:rPr lang="en-US" dirty="0" smtClean="0"/>
              <a:t>lifetime</a:t>
            </a:r>
            <a:endParaRPr lang="en-US" dirty="0"/>
          </a:p>
          <a:p>
            <a:pPr marL="573087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133" t="7169" r="13419" b="19301"/>
          <a:stretch/>
        </p:blipFill>
        <p:spPr>
          <a:xfrm>
            <a:off x="517373" y="627530"/>
            <a:ext cx="5838603" cy="324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5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 industry that I am planning to enter a good one for starting a new company?</a:t>
            </a:r>
          </a:p>
          <a:p>
            <a:r>
              <a:rPr lang="en-US" dirty="0"/>
              <a:t>Are the </a:t>
            </a:r>
            <a:r>
              <a:rPr lang="en-US" dirty="0" smtClean="0"/>
              <a:t>demand </a:t>
            </a:r>
            <a:r>
              <a:rPr lang="en-US" dirty="0"/>
              <a:t>conditions in the industry favorable to a start-up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Magnitude of customer demand </a:t>
            </a:r>
            <a:r>
              <a:rPr lang="en-US" dirty="0" smtClean="0"/>
              <a:t>sufficiently high</a:t>
            </a:r>
            <a:endParaRPr lang="en-US" dirty="0"/>
          </a:p>
          <a:p>
            <a:pPr lvl="1"/>
            <a:r>
              <a:rPr lang="en-US" dirty="0"/>
              <a:t>Rate of growth </a:t>
            </a:r>
            <a:r>
              <a:rPr lang="en-US" dirty="0" smtClean="0"/>
              <a:t>increasing</a:t>
            </a:r>
            <a:endParaRPr lang="en-US" dirty="0"/>
          </a:p>
          <a:p>
            <a:pPr lvl="1"/>
            <a:r>
              <a:rPr lang="en-US" dirty="0"/>
              <a:t>Consistency of </a:t>
            </a:r>
            <a:r>
              <a:rPr lang="en-US" dirty="0" smtClean="0"/>
              <a:t>demand relatively homogenous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3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</a:t>
            </a:r>
            <a:r>
              <a:rPr lang="en-US" b="1" dirty="0" smtClean="0"/>
              <a:t>demand </a:t>
            </a:r>
            <a:r>
              <a:rPr lang="en-US" b="1" dirty="0"/>
              <a:t>conditions </a:t>
            </a:r>
            <a:r>
              <a:rPr lang="en-US" dirty="0"/>
              <a:t>in the context of entrepreneurial industry conditions</a:t>
            </a:r>
          </a:p>
          <a:p>
            <a:r>
              <a:rPr lang="en-US" dirty="0"/>
              <a:t>Explore the impact of </a:t>
            </a:r>
            <a:r>
              <a:rPr lang="en-US" b="1" dirty="0" smtClean="0"/>
              <a:t>demand conditions </a:t>
            </a:r>
            <a:r>
              <a:rPr lang="en-US" dirty="0"/>
              <a:t>on success as an entrepreneur</a:t>
            </a:r>
          </a:p>
        </p:txBody>
      </p:sp>
    </p:spTree>
    <p:extLst>
      <p:ext uri="{BB962C8B-B14F-4D97-AF65-F5344CB8AC3E}">
        <p14:creationId xmlns:p14="http://schemas.microsoft.com/office/powerpoint/2010/main" val="90619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industry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</a:t>
            </a:r>
            <a:r>
              <a:rPr lang="en-US" dirty="0"/>
              <a:t>insights into the attractiveness of an industry for new </a:t>
            </a:r>
            <a:r>
              <a:rPr lang="en-US" dirty="0" smtClean="0"/>
              <a:t>entrants</a:t>
            </a:r>
          </a:p>
          <a:p>
            <a:pPr lvl="1"/>
            <a:r>
              <a:rPr lang="en-US" dirty="0" smtClean="0"/>
              <a:t>Knowledge conditions</a:t>
            </a:r>
          </a:p>
          <a:p>
            <a:pPr lvl="1"/>
            <a:r>
              <a:rPr lang="en-US" dirty="0" smtClean="0"/>
              <a:t>Demand conditions</a:t>
            </a:r>
            <a:endParaRPr lang="en-US" dirty="0"/>
          </a:p>
          <a:p>
            <a:r>
              <a:rPr lang="en-US" dirty="0" smtClean="0"/>
              <a:t>With </a:t>
            </a:r>
            <a:r>
              <a:rPr lang="en-US" dirty="0"/>
              <a:t>this understanding, aspiring entrepreneurs can determine if, and how, to compete effectively within their chosen </a:t>
            </a:r>
            <a:r>
              <a:rPr lang="en-US" dirty="0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3762269" y="3277818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Macroeconomic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Change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479675" y="1241056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Motivation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479675" y="2599956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Behavior</a:t>
            </a:r>
          </a:p>
          <a:p>
            <a:pPr algn="ctr" eaLnBrk="1" hangingPunct="1">
              <a:spcAft>
                <a:spcPts val="200"/>
              </a:spcAft>
              <a:defRPr/>
            </a:pP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762269" y="562400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Industry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Condition</a:t>
            </a:r>
          </a:p>
          <a:p>
            <a:pPr eaLnBrk="1" hangingPunct="1">
              <a:lnSpc>
                <a:spcPct val="115000"/>
              </a:lnSpc>
              <a:spcAft>
                <a:spcPts val="20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Palatino Linotype" pitchFamily="18" charset="0"/>
              </a:rPr>
              <a:t>Knowledge conditions</a:t>
            </a:r>
            <a:endParaRPr lang="en-US" sz="800" dirty="0">
              <a:solidFill>
                <a:schemeClr val="tx1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CC0000"/>
                </a:solidFill>
                <a:latin typeface="Palatino Linotype" pitchFamily="18" charset="0"/>
              </a:rPr>
              <a:t>Demand</a:t>
            </a:r>
          </a:p>
          <a:p>
            <a:pPr eaLnBrk="1" hangingPunct="1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CC0000"/>
                </a:solidFill>
                <a:latin typeface="Palatino Linotype" pitchFamily="18" charset="0"/>
              </a:rPr>
              <a:t>conditions</a:t>
            </a:r>
            <a:endParaRPr lang="en-US" sz="800" b="1" dirty="0">
              <a:solidFill>
                <a:srgbClr val="CC0000"/>
              </a:solidFill>
              <a:latin typeface="Palatino Linotype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762269" y="1920109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Industry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Status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313488" y="1920109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Opportunity Identification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035550" y="2599956"/>
            <a:ext cx="1612900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Value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Curve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5035550" y="1241056"/>
            <a:ext cx="1612900" cy="1358900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Competition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76200" y="560388"/>
            <a:ext cx="89916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CC0000"/>
                </a:solidFill>
                <a:latin typeface="Palatino Linotype" panose="02040502050505030304" pitchFamily="18" charset="0"/>
              </a:rPr>
              <a:t>The Opportunity Analysis Canvas</a:t>
            </a:r>
            <a:r>
              <a:rPr lang="en-US" altLang="en-US" sz="1100" b="1" baseline="64000">
                <a:solidFill>
                  <a:srgbClr val="CC0000"/>
                </a:solidFill>
                <a:latin typeface="Palatino Linotype" panose="02040502050505030304" pitchFamily="18" charset="0"/>
              </a:rPr>
              <a:t>TM</a:t>
            </a:r>
          </a:p>
        </p:txBody>
      </p:sp>
      <p:sp>
        <p:nvSpPr>
          <p:cNvPr id="13" name="Hexagon 12"/>
          <p:cNvSpPr/>
          <p:nvPr/>
        </p:nvSpPr>
        <p:spPr>
          <a:xfrm>
            <a:off x="1206500" y="1920109"/>
            <a:ext cx="1611313" cy="135731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anchor="ctr"/>
          <a:lstStyle/>
          <a:p>
            <a:pPr algn="ctr" eaLnBrk="1" hangingPunct="1">
              <a:spcAft>
                <a:spcPts val="200"/>
              </a:spcAft>
              <a:defRPr/>
            </a:pPr>
            <a:r>
              <a:rPr lang="en-US" sz="800" b="1" dirty="0" smtClean="0">
                <a:solidFill>
                  <a:schemeClr val="tx1"/>
                </a:solidFill>
                <a:latin typeface="Palatino Linotype" pitchFamily="18" charset="0"/>
              </a:rPr>
              <a:t>Entrepreneurial Mindset</a:t>
            </a:r>
            <a:endParaRPr lang="en-US" sz="800" b="1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demand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288"/>
            <a:ext cx="5888368" cy="3565207"/>
          </a:xfrm>
        </p:spPr>
        <p:txBody>
          <a:bodyPr/>
          <a:lstStyle/>
          <a:p>
            <a:pPr marL="115887" indent="0" algn="ctr">
              <a:spcBef>
                <a:spcPts val="0"/>
              </a:spcBef>
              <a:buNone/>
            </a:pPr>
            <a:r>
              <a:rPr lang="en-US" b="1" dirty="0" smtClean="0"/>
              <a:t>“the size, rate of growth, and</a:t>
            </a:r>
          </a:p>
          <a:p>
            <a:pPr marL="115887" indent="0" algn="ctr">
              <a:spcBef>
                <a:spcPts val="0"/>
              </a:spcBef>
              <a:buNone/>
            </a:pPr>
            <a:r>
              <a:rPr lang="en-US" b="1" dirty="0" smtClean="0"/>
              <a:t>consistency of the market”</a:t>
            </a:r>
          </a:p>
          <a:p>
            <a:pPr marL="115887" indent="0">
              <a:buNone/>
            </a:pPr>
            <a:endParaRPr lang="en-US" sz="1400" dirty="0" smtClean="0"/>
          </a:p>
          <a:p>
            <a:r>
              <a:rPr lang="en-US" dirty="0"/>
              <a:t>To create a successful new company, you need to introduce a product or service </a:t>
            </a:r>
            <a:r>
              <a:rPr lang="en-US" dirty="0" smtClean="0"/>
              <a:t>that: </a:t>
            </a:r>
          </a:p>
          <a:p>
            <a:pPr lvl="1"/>
            <a:r>
              <a:rPr lang="en-US" dirty="0" smtClean="0"/>
              <a:t>satisfies </a:t>
            </a:r>
            <a:r>
              <a:rPr lang="en-US" dirty="0"/>
              <a:t>customer needs in a better way than </a:t>
            </a:r>
            <a:r>
              <a:rPr lang="en-US" dirty="0" smtClean="0"/>
              <a:t>competitors;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a price that is greater than the cost of creating and delivering that product or service. </a:t>
            </a:r>
          </a:p>
        </p:txBody>
      </p:sp>
    </p:spTree>
    <p:extLst>
      <p:ext uri="{BB962C8B-B14F-4D97-AF65-F5344CB8AC3E}">
        <p14:creationId xmlns:p14="http://schemas.microsoft.com/office/powerpoint/2010/main" val="13299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956300" cy="811306"/>
          </a:xfrm>
        </p:spPr>
        <p:txBody>
          <a:bodyPr/>
          <a:lstStyle/>
          <a:p>
            <a:r>
              <a:rPr lang="en-US" dirty="0" smtClean="0"/>
              <a:t>“A problem well-stated is a problem half-solved”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142"/>
            <a:ext cx="6007894" cy="3234354"/>
          </a:xfrm>
        </p:spPr>
        <p:txBody>
          <a:bodyPr/>
          <a:lstStyle/>
          <a:p>
            <a:r>
              <a:rPr lang="en-US" dirty="0" smtClean="0"/>
              <a:t>Seek </a:t>
            </a:r>
            <a:r>
              <a:rPr lang="en-US" dirty="0"/>
              <a:t>new </a:t>
            </a:r>
            <a:r>
              <a:rPr lang="en-US" dirty="0" smtClean="0"/>
              <a:t>ways </a:t>
            </a:r>
            <a:r>
              <a:rPr lang="en-US" dirty="0"/>
              <a:t>to solve a known problem </a:t>
            </a:r>
            <a:r>
              <a:rPr lang="en-US" dirty="0" smtClean="0"/>
              <a:t>rather than </a:t>
            </a:r>
            <a:r>
              <a:rPr lang="en-US" dirty="0"/>
              <a:t>speculate on unknown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Study </a:t>
            </a:r>
            <a:r>
              <a:rPr lang="en-US" dirty="0"/>
              <a:t>current products and customers to see needs and </a:t>
            </a:r>
            <a:r>
              <a:rPr lang="en-US" dirty="0" smtClean="0"/>
              <a:t>wants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 real need to exist, the new product or service must be significantly better than </a:t>
            </a:r>
            <a:r>
              <a:rPr lang="en-US" dirty="0" smtClean="0"/>
              <a:t>alternatives</a:t>
            </a:r>
          </a:p>
          <a:p>
            <a:pPr lvl="1"/>
            <a:r>
              <a:rPr lang="en-US" dirty="0" smtClean="0"/>
              <a:t>Entrepreneurs </a:t>
            </a:r>
            <a:r>
              <a:rPr lang="en-US" dirty="0"/>
              <a:t>should develop and deliver exceptionally better value to </a:t>
            </a:r>
            <a:r>
              <a:rPr lang="en-US" dirty="0" smtClean="0"/>
              <a:t>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8482" r="46191" b="57335"/>
          <a:stretch/>
        </p:blipFill>
        <p:spPr bwMode="auto">
          <a:xfrm>
            <a:off x="370619" y="448235"/>
            <a:ext cx="8774566" cy="39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2" t="8657" r="1814" b="65008"/>
          <a:stretch/>
        </p:blipFill>
        <p:spPr bwMode="auto">
          <a:xfrm>
            <a:off x="1" y="519953"/>
            <a:ext cx="9144000" cy="379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1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" t="42491" r="45950" b="26117"/>
          <a:stretch/>
        </p:blipFill>
        <p:spPr bwMode="auto">
          <a:xfrm>
            <a:off x="0" y="634494"/>
            <a:ext cx="9144000" cy="374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hestartupmagazine.co.uk/wp-content/uploads/2013/03/Large-IBIS-Capital-eLearningFly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86" b="92041"/>
          <a:stretch/>
        </p:blipFill>
        <p:spPr bwMode="auto">
          <a:xfrm>
            <a:off x="6866965" y="4734381"/>
            <a:ext cx="2277035" cy="40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27762</TotalTime>
  <Words>473</Words>
  <Application>Microsoft Office PowerPoint</Application>
  <PresentationFormat>On-screen Show (16:9)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Palatino Linotype</vt:lpstr>
      <vt:lpstr>Times New Roman</vt:lpstr>
      <vt:lpstr>Default Design</vt:lpstr>
      <vt:lpstr>Are the demand conditions in your industry favorable?</vt:lpstr>
      <vt:lpstr>Objectives</vt:lpstr>
      <vt:lpstr>Exploring industry conditions</vt:lpstr>
      <vt:lpstr>PowerPoint Presentation</vt:lpstr>
      <vt:lpstr>Defining demand conditions</vt:lpstr>
      <vt:lpstr>“A problem well-stated is a problem half-solved”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Researching demand conditions</vt:lpstr>
      <vt:lpstr>To capitalize on demand conditions, focus on three aspects</vt:lpstr>
      <vt:lpstr>PowerPoint Presentation</vt:lpstr>
      <vt:lpstr>Seek a sizeable, growing market with a similar set of needs and wants</vt:lpstr>
      <vt:lpstr>Segmentation is an opportunity for entrepreneurs to specialize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561</cp:revision>
  <dcterms:created xsi:type="dcterms:W3CDTF">2004-08-24T12:52:00Z</dcterms:created>
  <dcterms:modified xsi:type="dcterms:W3CDTF">2015-08-19T19:41:17Z</dcterms:modified>
</cp:coreProperties>
</file>