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0" r:id="rId2"/>
    <p:sldId id="591" r:id="rId3"/>
    <p:sldId id="601" r:id="rId4"/>
    <p:sldId id="599" r:id="rId5"/>
    <p:sldId id="585" r:id="rId6"/>
    <p:sldId id="612" r:id="rId7"/>
    <p:sldId id="621" r:id="rId8"/>
    <p:sldId id="620" r:id="rId9"/>
    <p:sldId id="603" r:id="rId10"/>
    <p:sldId id="606" r:id="rId11"/>
    <p:sldId id="615" r:id="rId12"/>
    <p:sldId id="613" r:id="rId13"/>
    <p:sldId id="614" r:id="rId14"/>
    <p:sldId id="622" r:id="rId15"/>
    <p:sldId id="617" r:id="rId16"/>
    <p:sldId id="618" r:id="rId17"/>
    <p:sldId id="619" r:id="rId18"/>
  </p:sldIdLst>
  <p:sldSz cx="9144000" cy="5143500" type="screen16x9"/>
  <p:notesSz cx="68580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61616"/>
    <a:srgbClr val="D00000"/>
    <a:srgbClr val="FF3300"/>
    <a:srgbClr val="C80000"/>
    <a:srgbClr val="FF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7986" autoAdjust="0"/>
  </p:normalViewPr>
  <p:slideViewPr>
    <p:cSldViewPr snapToGrid="0">
      <p:cViewPr varScale="1">
        <p:scale>
          <a:sx n="117" d="100"/>
          <a:sy n="117" d="100"/>
        </p:scale>
        <p:origin x="53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38" y="102"/>
      </p:cViewPr>
      <p:guideLst>
        <p:guide orient="horz" pos="28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20745A-8D13-4D12-8E40-8D1930C54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81038"/>
            <a:ext cx="60515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3B9FDC-C26D-4F22-B693-125AB7B02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B9FDC-C26D-4F22-B693-125AB7B022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4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750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288"/>
            <a:ext cx="5955792" cy="3565207"/>
          </a:xfrm>
        </p:spPr>
        <p:txBody>
          <a:bodyPr/>
          <a:lstStyle>
            <a:lvl1pPr marL="342900" indent="-227013">
              <a:defRPr/>
            </a:lvl1pPr>
            <a:lvl2pPr marL="688975" indent="-231775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1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79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4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59563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Line 10"/>
          <p:cNvSpPr>
            <a:spLocks noChangeShapeType="1"/>
          </p:cNvSpPr>
          <p:nvPr userDrawn="1"/>
        </p:nvSpPr>
        <p:spPr bwMode="auto">
          <a:xfrm>
            <a:off x="457200" y="4722813"/>
            <a:ext cx="86868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39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303338" y="-74613"/>
            <a:ext cx="4633912" cy="531813"/>
          </a:xfrm>
          <a:custGeom>
            <a:avLst/>
            <a:gdLst>
              <a:gd name="connsiteX0" fmla="*/ 0 w 4634630"/>
              <a:gd name="connsiteY0" fmla="*/ 519830 h 530494"/>
              <a:gd name="connsiteX1" fmla="*/ 1108553 w 4634630"/>
              <a:gd name="connsiteY1" fmla="*/ 501041 h 530494"/>
              <a:gd name="connsiteX2" fmla="*/ 3682652 w 4634630"/>
              <a:gd name="connsiteY2" fmla="*/ 269310 h 530494"/>
              <a:gd name="connsiteX3" fmla="*/ 4634630 w 4634630"/>
              <a:gd name="connsiteY3" fmla="*/ 0 h 53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30" h="530494">
                <a:moveTo>
                  <a:pt x="0" y="519830"/>
                </a:moveTo>
                <a:cubicBezTo>
                  <a:pt x="247389" y="531312"/>
                  <a:pt x="494778" y="542794"/>
                  <a:pt x="1108553" y="501041"/>
                </a:cubicBezTo>
                <a:cubicBezTo>
                  <a:pt x="1722328" y="459288"/>
                  <a:pt x="3094973" y="352817"/>
                  <a:pt x="3682652" y="269310"/>
                </a:cubicBezTo>
                <a:cubicBezTo>
                  <a:pt x="4270332" y="185803"/>
                  <a:pt x="4452481" y="92901"/>
                  <a:pt x="4634630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4659313" y="-74613"/>
            <a:ext cx="2482850" cy="989013"/>
          </a:xfrm>
          <a:custGeom>
            <a:avLst/>
            <a:gdLst>
              <a:gd name="connsiteX0" fmla="*/ 0 w 4634630"/>
              <a:gd name="connsiteY0" fmla="*/ 519830 h 530494"/>
              <a:gd name="connsiteX1" fmla="*/ 1108553 w 4634630"/>
              <a:gd name="connsiteY1" fmla="*/ 501041 h 530494"/>
              <a:gd name="connsiteX2" fmla="*/ 3682652 w 4634630"/>
              <a:gd name="connsiteY2" fmla="*/ 269310 h 530494"/>
              <a:gd name="connsiteX3" fmla="*/ 4634630 w 4634630"/>
              <a:gd name="connsiteY3" fmla="*/ 0 h 53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30" h="530494">
                <a:moveTo>
                  <a:pt x="0" y="519830"/>
                </a:moveTo>
                <a:cubicBezTo>
                  <a:pt x="247389" y="531312"/>
                  <a:pt x="494778" y="542794"/>
                  <a:pt x="1108553" y="501041"/>
                </a:cubicBezTo>
                <a:cubicBezTo>
                  <a:pt x="1722328" y="459288"/>
                  <a:pt x="3094973" y="352817"/>
                  <a:pt x="3682652" y="269310"/>
                </a:cubicBezTo>
                <a:cubicBezTo>
                  <a:pt x="4270332" y="185803"/>
                  <a:pt x="4452481" y="92901"/>
                  <a:pt x="4634630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-8160000">
            <a:off x="3603625" y="-384175"/>
            <a:ext cx="406400" cy="962025"/>
          </a:xfrm>
          <a:prstGeom prst="arc">
            <a:avLst/>
          </a:prstGeom>
          <a:ln w="19050">
            <a:solidFill>
              <a:schemeClr val="tx1">
                <a:lumMod val="50000"/>
                <a:lumOff val="50000"/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39738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59563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loomberg.com/video/adaptly-turns-big-data-into-big-bucks-BfxDLQreQG6mXN5QjN96Sw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0269" y="1957163"/>
            <a:ext cx="5940531" cy="623888"/>
          </a:xfrm>
        </p:spPr>
        <p:txBody>
          <a:bodyPr/>
          <a:lstStyle/>
          <a:p>
            <a:r>
              <a:rPr lang="en-US" altLang="en-US" dirty="0"/>
              <a:t>Is the industry advertising </a:t>
            </a:r>
            <a:r>
              <a:rPr lang="en-US" altLang="en-US" dirty="0" smtClean="0"/>
              <a:t>intensive?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78" t="21783" r="28309" b="11705"/>
          <a:stretch/>
        </p:blipFill>
        <p:spPr>
          <a:xfrm>
            <a:off x="1039717" y="475129"/>
            <a:ext cx="4891555" cy="418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90" t="7784" r="67989" b="85974"/>
          <a:stretch/>
        </p:blipFill>
        <p:spPr>
          <a:xfrm>
            <a:off x="7896615" y="4779168"/>
            <a:ext cx="1247385" cy="3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65" t="16421" r="11948" b="34232"/>
          <a:stretch/>
        </p:blipFill>
        <p:spPr>
          <a:xfrm>
            <a:off x="0" y="564779"/>
            <a:ext cx="5765310" cy="209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699" t="31505" r="12868" b="23724"/>
          <a:stretch/>
        </p:blipFill>
        <p:spPr>
          <a:xfrm>
            <a:off x="1434352" y="2626660"/>
            <a:ext cx="4264939" cy="1903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6821" y="3397624"/>
            <a:ext cx="2198489" cy="1075765"/>
          </a:xfrm>
          <a:prstGeom prst="rect">
            <a:avLst/>
          </a:prstGeom>
          <a:noFill/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990" t="7784" r="67989" b="85974"/>
          <a:stretch/>
        </p:blipFill>
        <p:spPr>
          <a:xfrm>
            <a:off x="7896615" y="4779168"/>
            <a:ext cx="1247385" cy="3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928" t="32582" r="29154" b="22701"/>
          <a:stretch/>
        </p:blipFill>
        <p:spPr>
          <a:xfrm>
            <a:off x="757238" y="542925"/>
            <a:ext cx="5157788" cy="4064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90" t="7784" r="67989" b="85974"/>
          <a:stretch/>
        </p:blipFill>
        <p:spPr>
          <a:xfrm>
            <a:off x="7896615" y="4779168"/>
            <a:ext cx="1247385" cy="3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695" t="24401" r="17595" b="36738"/>
          <a:stretch/>
        </p:blipFill>
        <p:spPr>
          <a:xfrm>
            <a:off x="114299" y="621511"/>
            <a:ext cx="6280836" cy="212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990" t="7784" r="67989" b="85974"/>
          <a:stretch/>
        </p:blipFill>
        <p:spPr>
          <a:xfrm>
            <a:off x="7896615" y="4779168"/>
            <a:ext cx="1247385" cy="3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1" t="14193" r="72693" b="29850"/>
          <a:stretch/>
        </p:blipFill>
        <p:spPr>
          <a:xfrm>
            <a:off x="235745" y="511812"/>
            <a:ext cx="6064244" cy="38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hiefmartec.com/post_images/marketing_technology_landscape_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/>
          <a:stretch/>
        </p:blipFill>
        <p:spPr bwMode="auto">
          <a:xfrm>
            <a:off x="1052041" y="-12788"/>
            <a:ext cx="7231343" cy="51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310" t="31185" r="79609" b="19596"/>
          <a:stretch/>
        </p:blipFill>
        <p:spPr>
          <a:xfrm>
            <a:off x="1028700" y="514347"/>
            <a:ext cx="4657724" cy="41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studying </a:t>
            </a:r>
            <a:r>
              <a:rPr lang="en-US" b="1" dirty="0"/>
              <a:t>industry structure</a:t>
            </a:r>
            <a:r>
              <a:rPr lang="en-US" dirty="0"/>
              <a:t>, aspiring entrepreneurs can assess the industry’s timeliness for new entrepreneurial </a:t>
            </a:r>
            <a:r>
              <a:rPr lang="en-US" dirty="0" smtClean="0"/>
              <a:t>entrants</a:t>
            </a:r>
          </a:p>
          <a:p>
            <a:pPr lvl="1"/>
            <a:r>
              <a:rPr lang="en-US" dirty="0" smtClean="0"/>
              <a:t>And better understand how to compete</a:t>
            </a:r>
          </a:p>
          <a:p>
            <a:r>
              <a:rPr lang="en-US" dirty="0" smtClean="0"/>
              <a:t>Low </a:t>
            </a:r>
            <a:r>
              <a:rPr lang="en-US" b="1" dirty="0" smtClean="0"/>
              <a:t>advertising </a:t>
            </a:r>
            <a:r>
              <a:rPr lang="en-US" b="1" dirty="0"/>
              <a:t>intensity </a:t>
            </a:r>
            <a:r>
              <a:rPr lang="en-US" dirty="0" smtClean="0"/>
              <a:t>presents a more affordable opportunity for </a:t>
            </a:r>
            <a:r>
              <a:rPr lang="en-US" dirty="0"/>
              <a:t>new entrants to enter and compete </a:t>
            </a:r>
            <a:r>
              <a:rPr lang="en-US" dirty="0" smtClean="0"/>
              <a:t>effectively</a:t>
            </a:r>
          </a:p>
          <a:p>
            <a:pPr lvl="1"/>
            <a:r>
              <a:rPr lang="en-US" dirty="0" smtClean="0"/>
              <a:t>Also suggests that brand loyalty of incumbents is more surmountable by new entrants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industry structure, with a focus on </a:t>
            </a:r>
            <a:r>
              <a:rPr lang="en-US" b="1" dirty="0" smtClean="0"/>
              <a:t>advertising intensity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context of entrepreneurial industry </a:t>
            </a:r>
            <a:r>
              <a:rPr lang="en-US" dirty="0" smtClean="0"/>
              <a:t>status</a:t>
            </a:r>
            <a:endParaRPr lang="en-US" dirty="0"/>
          </a:p>
          <a:p>
            <a:r>
              <a:rPr lang="en-US" dirty="0"/>
              <a:t>Explore the impact of </a:t>
            </a:r>
            <a:r>
              <a:rPr lang="en-US" b="1" dirty="0"/>
              <a:t>advertising intensity</a:t>
            </a:r>
            <a:r>
              <a:rPr lang="en-US" b="1" dirty="0" smtClean="0"/>
              <a:t> </a:t>
            </a:r>
            <a:r>
              <a:rPr lang="en-US" dirty="0" smtClean="0"/>
              <a:t>on your success </a:t>
            </a:r>
            <a:r>
              <a:rPr lang="en-US" dirty="0"/>
              <a:t>as an </a:t>
            </a:r>
            <a:r>
              <a:rPr lang="en-US" dirty="0" smtClean="0"/>
              <a:t>entrepreneur</a:t>
            </a:r>
          </a:p>
        </p:txBody>
      </p:sp>
    </p:spTree>
    <p:extLst>
      <p:ext uri="{BB962C8B-B14F-4D97-AF65-F5344CB8AC3E}">
        <p14:creationId xmlns:p14="http://schemas.microsoft.com/office/powerpoint/2010/main" val="9061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industry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industry conditions framing knowledge and demand factors, it’s important to understand industry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Industry </a:t>
            </a:r>
            <a:r>
              <a:rPr lang="en-US" dirty="0"/>
              <a:t>status addresses industry lifecycle and </a:t>
            </a:r>
            <a:r>
              <a:rPr lang="en-US" dirty="0" smtClean="0"/>
              <a:t>industry structure </a:t>
            </a:r>
            <a:r>
              <a:rPr lang="en-US" dirty="0"/>
              <a:t>with an emphasis on growth opportunities and industry </a:t>
            </a:r>
            <a:r>
              <a:rPr lang="en-US" dirty="0" smtClean="0"/>
              <a:t>evolution</a:t>
            </a:r>
          </a:p>
          <a:p>
            <a:r>
              <a:rPr lang="en-US" dirty="0" smtClean="0"/>
              <a:t>By </a:t>
            </a:r>
            <a:r>
              <a:rPr lang="en-US" dirty="0"/>
              <a:t>studying </a:t>
            </a:r>
            <a:r>
              <a:rPr lang="en-US" b="1" dirty="0" smtClean="0"/>
              <a:t>industry structure</a:t>
            </a:r>
            <a:r>
              <a:rPr lang="en-US" dirty="0" smtClean="0"/>
              <a:t>, </a:t>
            </a:r>
            <a:r>
              <a:rPr lang="en-US" dirty="0"/>
              <a:t>aspiring entrepreneurs can assess the industry’s timeliness for new entrepreneurial </a:t>
            </a:r>
            <a:r>
              <a:rPr lang="en-US" dirty="0" smtClean="0"/>
              <a:t>entrants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762269" y="3277818"/>
            <a:ext cx="1612900" cy="1358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Macroeconomic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Change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479675" y="1241056"/>
            <a:ext cx="1612900" cy="1358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Entrepreneurial Motivation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479675" y="2599956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lnSpc>
                <a:spcPct val="115000"/>
              </a:lnSpc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Entrepreneurial Behavior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762269" y="562400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Industry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Condition</a:t>
            </a:r>
          </a:p>
        </p:txBody>
      </p:sp>
      <p:sp>
        <p:nvSpPr>
          <p:cNvPr id="9" name="Hexagon 8"/>
          <p:cNvSpPr/>
          <p:nvPr/>
        </p:nvSpPr>
        <p:spPr>
          <a:xfrm>
            <a:off x="3762269" y="1920109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Industry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Status</a:t>
            </a:r>
          </a:p>
          <a:p>
            <a:pPr eaLnBrk="1" hangingPunct="1">
              <a:lnSpc>
                <a:spcPct val="115000"/>
              </a:lnSpc>
              <a:spcAft>
                <a:spcPts val="20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Palatino Linotype" pitchFamily="18" charset="0"/>
              </a:rPr>
              <a:t>Industry lifecycle</a:t>
            </a:r>
            <a:endParaRPr lang="en-US" sz="800" dirty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CC0000"/>
                </a:solidFill>
                <a:latin typeface="Palatino Linotype" pitchFamily="18" charset="0"/>
              </a:rPr>
              <a:t>Industry structure</a:t>
            </a:r>
            <a:endParaRPr lang="en-US" sz="800" b="1" dirty="0">
              <a:solidFill>
                <a:srgbClr val="CC0000"/>
              </a:solidFill>
              <a:latin typeface="Palatino Linotype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313488" y="1920109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Opportunity Identification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035550" y="2599956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Value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Curve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035550" y="1241056"/>
            <a:ext cx="1612900" cy="1358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Competition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7179" name="TextBox 5"/>
          <p:cNvSpPr txBox="1">
            <a:spLocks noChangeArrowheads="1"/>
          </p:cNvSpPr>
          <p:nvPr/>
        </p:nvSpPr>
        <p:spPr bwMode="auto">
          <a:xfrm>
            <a:off x="76200" y="560388"/>
            <a:ext cx="8991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  <a:latin typeface="Palatino Linotype" panose="02040502050505030304" pitchFamily="18" charset="0"/>
              </a:rPr>
              <a:t>The Opportunity Analysis Canvas</a:t>
            </a:r>
            <a:r>
              <a:rPr lang="en-US" altLang="en-US" sz="1100" b="1" baseline="64000">
                <a:solidFill>
                  <a:srgbClr val="CC0000"/>
                </a:solidFill>
                <a:latin typeface="Palatino Linotype" panose="02040502050505030304" pitchFamily="18" charset="0"/>
              </a:rPr>
              <a:t>TM</a:t>
            </a:r>
          </a:p>
        </p:txBody>
      </p:sp>
      <p:sp>
        <p:nvSpPr>
          <p:cNvPr id="13" name="Hexagon 12"/>
          <p:cNvSpPr/>
          <p:nvPr/>
        </p:nvSpPr>
        <p:spPr>
          <a:xfrm>
            <a:off x="1206500" y="1920109"/>
            <a:ext cx="1611313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Entrepreneurial Mindset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/>
              <a:t>advertising 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288"/>
            <a:ext cx="5888368" cy="3565207"/>
          </a:xfrm>
        </p:spPr>
        <p:txBody>
          <a:bodyPr/>
          <a:lstStyle/>
          <a:p>
            <a:pPr marL="115887" indent="0" algn="ctr">
              <a:spcBef>
                <a:spcPts val="0"/>
              </a:spcBef>
              <a:buNone/>
            </a:pPr>
            <a:r>
              <a:rPr lang="en-US" b="1" dirty="0" smtClean="0"/>
              <a:t>“</a:t>
            </a:r>
            <a:r>
              <a:rPr lang="en-US" b="1" dirty="0"/>
              <a:t>importance of advertising and branding to the success of </a:t>
            </a:r>
            <a:r>
              <a:rPr lang="en-US" b="1" dirty="0" smtClean="0"/>
              <a:t>competitors</a:t>
            </a:r>
          </a:p>
          <a:p>
            <a:pPr marL="115887" indent="0" algn="ctr">
              <a:spcBef>
                <a:spcPts val="0"/>
              </a:spcBef>
              <a:buNone/>
            </a:pPr>
            <a:r>
              <a:rPr lang="en-US" b="1" dirty="0" smtClean="0"/>
              <a:t>in </a:t>
            </a:r>
            <a:r>
              <a:rPr lang="en-US" b="1" dirty="0"/>
              <a:t>a specific industry</a:t>
            </a:r>
            <a:r>
              <a:rPr lang="en-US" b="1" dirty="0" smtClean="0"/>
              <a:t>”</a:t>
            </a:r>
          </a:p>
          <a:p>
            <a:pPr marL="115887" indent="0">
              <a:buNone/>
            </a:pPr>
            <a:endParaRPr lang="en-US" sz="1050" dirty="0" smtClean="0"/>
          </a:p>
          <a:p>
            <a:r>
              <a:rPr lang="en-US" dirty="0" smtClean="0"/>
              <a:t>Capital intensity</a:t>
            </a:r>
          </a:p>
          <a:p>
            <a:r>
              <a:rPr lang="en-US" b="1" dirty="0" smtClean="0"/>
              <a:t>Advertising intensity</a:t>
            </a:r>
          </a:p>
          <a:p>
            <a:r>
              <a:rPr lang="en-US" dirty="0" smtClean="0"/>
              <a:t>Company concentration</a:t>
            </a:r>
          </a:p>
          <a:p>
            <a:r>
              <a:rPr lang="en-US" dirty="0" smtClean="0"/>
              <a:t>Average </a:t>
            </a:r>
            <a:r>
              <a:rPr lang="en-US" dirty="0"/>
              <a:t>company </a:t>
            </a:r>
            <a:r>
              <a:rPr lang="en-US" dirty="0" smtClean="0"/>
              <a:t>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advertising intensity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prefer </a:t>
            </a:r>
            <a:r>
              <a:rPr lang="en-US" dirty="0"/>
              <a:t>to buy from </a:t>
            </a:r>
            <a:r>
              <a:rPr lang="en-US" dirty="0" smtClean="0"/>
              <a:t>companies</a:t>
            </a:r>
          </a:p>
          <a:p>
            <a:pPr lvl="1"/>
            <a:r>
              <a:rPr lang="en-US" dirty="0" smtClean="0"/>
              <a:t>Based on past </a:t>
            </a:r>
            <a:r>
              <a:rPr lang="en-US" dirty="0"/>
              <a:t>successful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Offering of </a:t>
            </a:r>
            <a:r>
              <a:rPr lang="en-US" dirty="0"/>
              <a:t>preferred products or </a:t>
            </a:r>
            <a:r>
              <a:rPr lang="en-US" dirty="0" smtClean="0"/>
              <a:t>brands</a:t>
            </a:r>
          </a:p>
          <a:p>
            <a:r>
              <a:rPr lang="en-US" dirty="0" smtClean="0"/>
              <a:t>Established </a:t>
            </a:r>
            <a:r>
              <a:rPr lang="en-US" dirty="0"/>
              <a:t>companies may have a reputation for success </a:t>
            </a:r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/>
              <a:t>ventures find it harder to attract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Perks</a:t>
            </a:r>
          </a:p>
          <a:p>
            <a:pPr lvl="1"/>
            <a:r>
              <a:rPr lang="en-US" dirty="0" smtClean="0"/>
              <a:t>Loyalty program rewards</a:t>
            </a:r>
            <a:endParaRPr lang="en-US" dirty="0"/>
          </a:p>
          <a:p>
            <a:pPr marL="11588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marketingprofs.com/assets/images/daily-data-point/loyalty-leaders-cmo-cou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113505"/>
            <a:ext cx="4250532" cy="493586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advertising intensity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are open to trying new products </a:t>
            </a:r>
          </a:p>
          <a:p>
            <a:pPr lvl="1"/>
            <a:r>
              <a:rPr lang="en-US" dirty="0" smtClean="0"/>
              <a:t>Willingness of customers to buy new brands</a:t>
            </a:r>
          </a:p>
          <a:p>
            <a:r>
              <a:rPr lang="en-US" dirty="0" smtClean="0"/>
              <a:t>Influences may includes</a:t>
            </a:r>
          </a:p>
          <a:p>
            <a:pPr lvl="1"/>
            <a:r>
              <a:rPr lang="en-US" dirty="0" smtClean="0"/>
              <a:t>No established product leaders</a:t>
            </a:r>
          </a:p>
          <a:p>
            <a:pPr lvl="1"/>
            <a:r>
              <a:rPr lang="en-US" dirty="0" smtClean="0"/>
              <a:t>Low switching costs</a:t>
            </a:r>
          </a:p>
          <a:p>
            <a:pPr lvl="1"/>
            <a:r>
              <a:rPr lang="en-US" dirty="0" smtClean="0"/>
              <a:t>Differentiation and/or value of new venture</a:t>
            </a:r>
          </a:p>
          <a:p>
            <a:r>
              <a:rPr lang="en-US" dirty="0" smtClean="0"/>
              <a:t>This </a:t>
            </a:r>
            <a:r>
              <a:rPr lang="en-US" dirty="0"/>
              <a:t>is the preferred scenario for new </a:t>
            </a:r>
            <a:r>
              <a:rPr lang="en-US" dirty="0" smtClean="0"/>
              <a:t>ventures</a:t>
            </a:r>
            <a:endParaRPr lang="en-US" dirty="0"/>
          </a:p>
          <a:p>
            <a:pPr marL="11588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90" t="7168" r="20983" b="35699"/>
          <a:stretch/>
        </p:blipFill>
        <p:spPr>
          <a:xfrm>
            <a:off x="257565" y="690282"/>
            <a:ext cx="6125305" cy="333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990" t="7784" r="67989" b="85974"/>
          <a:stretch/>
        </p:blipFill>
        <p:spPr>
          <a:xfrm>
            <a:off x="7896615" y="4779168"/>
            <a:ext cx="1247385" cy="3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27815</TotalTime>
  <Words>277</Words>
  <Application>Microsoft Office PowerPoint</Application>
  <PresentationFormat>On-screen Show (16:9)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Palatino Linotype</vt:lpstr>
      <vt:lpstr>Times New Roman</vt:lpstr>
      <vt:lpstr>Default Design</vt:lpstr>
      <vt:lpstr>Is the industry advertising intensive?</vt:lpstr>
      <vt:lpstr>Objectives</vt:lpstr>
      <vt:lpstr>Exploring industry structure</vt:lpstr>
      <vt:lpstr>PowerPoint Presentation</vt:lpstr>
      <vt:lpstr>Defining advertising intensity</vt:lpstr>
      <vt:lpstr>High advertising intensity industries</vt:lpstr>
      <vt:lpstr>PowerPoint Presentation</vt:lpstr>
      <vt:lpstr>Low advertising intensity industries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585</cp:revision>
  <dcterms:created xsi:type="dcterms:W3CDTF">2004-08-24T12:52:00Z</dcterms:created>
  <dcterms:modified xsi:type="dcterms:W3CDTF">2015-08-19T19:51:21Z</dcterms:modified>
</cp:coreProperties>
</file>