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80" r:id="rId2"/>
    <p:sldId id="591" r:id="rId3"/>
    <p:sldId id="599" r:id="rId4"/>
    <p:sldId id="604" r:id="rId5"/>
    <p:sldId id="605" r:id="rId6"/>
    <p:sldId id="603" r:id="rId7"/>
    <p:sldId id="602" r:id="rId8"/>
    <p:sldId id="601" r:id="rId9"/>
  </p:sldIdLst>
  <p:sldSz cx="9144000" cy="5143500" type="screen16x9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CEA"/>
    <a:srgbClr val="CC0000"/>
    <a:srgbClr val="F7F7F7"/>
    <a:srgbClr val="F37043"/>
    <a:srgbClr val="EAC10D"/>
    <a:srgbClr val="EEC80F"/>
    <a:srgbClr val="EFC910"/>
    <a:srgbClr val="232122"/>
    <a:srgbClr val="F9F9F9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865" autoAdjust="0"/>
    <p:restoredTop sz="97986" autoAdjust="0"/>
  </p:normalViewPr>
  <p:slideViewPr>
    <p:cSldViewPr snapToGrid="0">
      <p:cViewPr varScale="1">
        <p:scale>
          <a:sx n="57" d="100"/>
          <a:sy n="57" d="100"/>
        </p:scale>
        <p:origin x="72" y="9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-3762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45" tIns="48523" rIns="97045" bIns="485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45" tIns="48523" rIns="97045" bIns="485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6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45" tIns="48523" rIns="97045" bIns="485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6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45" tIns="48523" rIns="97045" bIns="485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3A20745A-8D13-4D12-8E40-8D1930C54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63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45" tIns="48523" rIns="97045" bIns="485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45" tIns="48523" rIns="97045" bIns="485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45" tIns="48523" rIns="97045" bIns="48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6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45" tIns="48523" rIns="97045" bIns="485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6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45" tIns="48523" rIns="97045" bIns="485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563B9FDC-C26D-4F22-B693-125AB7B02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01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9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9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48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8229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53942"/>
            <a:ext cx="8229600" cy="16406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8750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7288"/>
            <a:ext cx="5955792" cy="3565207"/>
          </a:xfrm>
        </p:spPr>
        <p:txBody>
          <a:bodyPr/>
          <a:lstStyle>
            <a:lvl1pPr marL="342900" indent="-227013">
              <a:defRPr/>
            </a:lvl1pPr>
            <a:lvl2pPr marL="688975" indent="-231775"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511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19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6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83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5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79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13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64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1588"/>
            <a:ext cx="5956300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Line 10"/>
          <p:cNvSpPr>
            <a:spLocks noChangeShapeType="1"/>
          </p:cNvSpPr>
          <p:nvPr userDrawn="1"/>
        </p:nvSpPr>
        <p:spPr bwMode="auto">
          <a:xfrm>
            <a:off x="457200" y="4722813"/>
            <a:ext cx="8686800" cy="0"/>
          </a:xfrm>
          <a:prstGeom prst="line">
            <a:avLst/>
          </a:prstGeom>
          <a:noFill/>
          <a:ln w="19050">
            <a:solidFill>
              <a:srgbClr val="C8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9144000" cy="4397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303338" y="-74613"/>
            <a:ext cx="4633912" cy="531813"/>
          </a:xfrm>
          <a:custGeom>
            <a:avLst/>
            <a:gdLst>
              <a:gd name="connsiteX0" fmla="*/ 0 w 4634630"/>
              <a:gd name="connsiteY0" fmla="*/ 519830 h 530494"/>
              <a:gd name="connsiteX1" fmla="*/ 1108553 w 4634630"/>
              <a:gd name="connsiteY1" fmla="*/ 501041 h 530494"/>
              <a:gd name="connsiteX2" fmla="*/ 3682652 w 4634630"/>
              <a:gd name="connsiteY2" fmla="*/ 269310 h 530494"/>
              <a:gd name="connsiteX3" fmla="*/ 4634630 w 4634630"/>
              <a:gd name="connsiteY3" fmla="*/ 0 h 53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30" h="530494">
                <a:moveTo>
                  <a:pt x="0" y="519830"/>
                </a:moveTo>
                <a:cubicBezTo>
                  <a:pt x="247389" y="531312"/>
                  <a:pt x="494778" y="542794"/>
                  <a:pt x="1108553" y="501041"/>
                </a:cubicBezTo>
                <a:cubicBezTo>
                  <a:pt x="1722328" y="459288"/>
                  <a:pt x="3094973" y="352817"/>
                  <a:pt x="3682652" y="269310"/>
                </a:cubicBezTo>
                <a:cubicBezTo>
                  <a:pt x="4270332" y="185803"/>
                  <a:pt x="4452481" y="92901"/>
                  <a:pt x="4634630" y="0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  <a:alpha val="9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Freeform 10"/>
          <p:cNvSpPr/>
          <p:nvPr userDrawn="1"/>
        </p:nvSpPr>
        <p:spPr>
          <a:xfrm>
            <a:off x="4659313" y="-74613"/>
            <a:ext cx="2482850" cy="989013"/>
          </a:xfrm>
          <a:custGeom>
            <a:avLst/>
            <a:gdLst>
              <a:gd name="connsiteX0" fmla="*/ 0 w 4634630"/>
              <a:gd name="connsiteY0" fmla="*/ 519830 h 530494"/>
              <a:gd name="connsiteX1" fmla="*/ 1108553 w 4634630"/>
              <a:gd name="connsiteY1" fmla="*/ 501041 h 530494"/>
              <a:gd name="connsiteX2" fmla="*/ 3682652 w 4634630"/>
              <a:gd name="connsiteY2" fmla="*/ 269310 h 530494"/>
              <a:gd name="connsiteX3" fmla="*/ 4634630 w 4634630"/>
              <a:gd name="connsiteY3" fmla="*/ 0 h 53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30" h="530494">
                <a:moveTo>
                  <a:pt x="0" y="519830"/>
                </a:moveTo>
                <a:cubicBezTo>
                  <a:pt x="247389" y="531312"/>
                  <a:pt x="494778" y="542794"/>
                  <a:pt x="1108553" y="501041"/>
                </a:cubicBezTo>
                <a:cubicBezTo>
                  <a:pt x="1722328" y="459288"/>
                  <a:pt x="3094973" y="352817"/>
                  <a:pt x="3682652" y="269310"/>
                </a:cubicBezTo>
                <a:cubicBezTo>
                  <a:pt x="4270332" y="185803"/>
                  <a:pt x="4452481" y="92901"/>
                  <a:pt x="4634630" y="0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  <a:alpha val="9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Arc 4"/>
          <p:cNvSpPr/>
          <p:nvPr userDrawn="1"/>
        </p:nvSpPr>
        <p:spPr>
          <a:xfrm rot="-8160000">
            <a:off x="3603625" y="-384175"/>
            <a:ext cx="406400" cy="962025"/>
          </a:xfrm>
          <a:prstGeom prst="arc">
            <a:avLst/>
          </a:prstGeom>
          <a:ln w="19050">
            <a:solidFill>
              <a:schemeClr val="tx1">
                <a:lumMod val="50000"/>
                <a:lumOff val="50000"/>
                <a:alpha val="9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439738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59563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0269" y="1957163"/>
            <a:ext cx="5940531" cy="623888"/>
          </a:xfrm>
        </p:spPr>
        <p:txBody>
          <a:bodyPr/>
          <a:lstStyle/>
          <a:p>
            <a:r>
              <a:rPr lang="en-US" dirty="0"/>
              <a:t>What new factors can you create?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</a:t>
            </a:r>
            <a:r>
              <a:rPr lang="en-US" b="1" dirty="0" smtClean="0"/>
              <a:t>value innovation </a:t>
            </a:r>
            <a:r>
              <a:rPr lang="en-US" dirty="0" smtClean="0"/>
              <a:t>as an approach to entrepreneurial opportunity analysis and new venture creation</a:t>
            </a:r>
            <a:endParaRPr lang="en-US" dirty="0"/>
          </a:p>
          <a:p>
            <a:r>
              <a:rPr lang="en-US" dirty="0"/>
              <a:t>Explore the impact of </a:t>
            </a:r>
            <a:r>
              <a:rPr lang="en-US" b="1" dirty="0" smtClean="0"/>
              <a:t>creating factors </a:t>
            </a:r>
            <a:r>
              <a:rPr lang="en-US" dirty="0" smtClean="0"/>
              <a:t>on your success </a:t>
            </a:r>
            <a:r>
              <a:rPr lang="en-US" dirty="0"/>
              <a:t>as an </a:t>
            </a:r>
            <a:r>
              <a:rPr lang="en-US" dirty="0" smtClean="0"/>
              <a:t>entrepreneur</a:t>
            </a:r>
          </a:p>
        </p:txBody>
      </p:sp>
    </p:spTree>
    <p:extLst>
      <p:ext uri="{BB962C8B-B14F-4D97-AF65-F5344CB8AC3E}">
        <p14:creationId xmlns:p14="http://schemas.microsoft.com/office/powerpoint/2010/main" val="90619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/>
          <p:cNvSpPr/>
          <p:nvPr/>
        </p:nvSpPr>
        <p:spPr>
          <a:xfrm>
            <a:off x="3762269" y="3277818"/>
            <a:ext cx="1612900" cy="1358900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anchor="ctr"/>
          <a:lstStyle/>
          <a:p>
            <a:pPr algn="ctr" eaLnBrk="1" hangingPunct="1"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Macroeconomic</a:t>
            </a:r>
            <a:endParaRPr lang="en-US" sz="8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ctr" eaLnBrk="1" hangingPunct="1"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Change</a:t>
            </a:r>
          </a:p>
        </p:txBody>
      </p:sp>
      <p:sp>
        <p:nvSpPr>
          <p:cNvPr id="5" name="Hexagon 4"/>
          <p:cNvSpPr/>
          <p:nvPr/>
        </p:nvSpPr>
        <p:spPr>
          <a:xfrm>
            <a:off x="2479675" y="1241056"/>
            <a:ext cx="1612900" cy="1358900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anchor="ctr"/>
          <a:lstStyle/>
          <a:p>
            <a:pPr algn="ctr" eaLnBrk="1" hangingPunct="1"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Entrepreneurial Motivation</a:t>
            </a:r>
            <a:endParaRPr lang="en-US" sz="8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7" name="Hexagon 6"/>
          <p:cNvSpPr/>
          <p:nvPr/>
        </p:nvSpPr>
        <p:spPr>
          <a:xfrm>
            <a:off x="2479675" y="2599956"/>
            <a:ext cx="1612900" cy="1357312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anchor="ctr"/>
          <a:lstStyle/>
          <a:p>
            <a:pPr algn="ctr" eaLnBrk="1" hangingPunct="1">
              <a:lnSpc>
                <a:spcPct val="115000"/>
              </a:lnSpc>
              <a:spcAft>
                <a:spcPts val="200"/>
              </a:spcAft>
              <a:defRPr/>
            </a:pPr>
            <a:r>
              <a:rPr lang="en-US" sz="800" b="1" smtClean="0">
                <a:solidFill>
                  <a:schemeClr val="tx1"/>
                </a:solidFill>
                <a:latin typeface="Palatino Linotype" pitchFamily="18" charset="0"/>
              </a:rPr>
              <a:t>Entrepreneurial Behavior</a:t>
            </a:r>
            <a:endParaRPr lang="en-US" sz="8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8" name="Hexagon 7"/>
          <p:cNvSpPr/>
          <p:nvPr/>
        </p:nvSpPr>
        <p:spPr>
          <a:xfrm>
            <a:off x="3762269" y="562400"/>
            <a:ext cx="1612900" cy="1357312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anchor="ctr"/>
          <a:lstStyle/>
          <a:p>
            <a:pPr algn="ctr" eaLnBrk="1" hangingPunct="1"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Industry</a:t>
            </a:r>
            <a:endParaRPr lang="en-US" sz="8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ctr" eaLnBrk="1" hangingPunct="1">
              <a:lnSpc>
                <a:spcPct val="115000"/>
              </a:lnSpc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Condition</a:t>
            </a:r>
          </a:p>
        </p:txBody>
      </p:sp>
      <p:sp>
        <p:nvSpPr>
          <p:cNvPr id="9" name="Hexagon 8"/>
          <p:cNvSpPr/>
          <p:nvPr/>
        </p:nvSpPr>
        <p:spPr>
          <a:xfrm>
            <a:off x="3762269" y="1920109"/>
            <a:ext cx="1612900" cy="1357312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anchor="ctr"/>
          <a:lstStyle/>
          <a:p>
            <a:pPr algn="ctr" eaLnBrk="1" hangingPunct="1"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Industry</a:t>
            </a:r>
            <a:endParaRPr lang="en-US" sz="8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ctr" eaLnBrk="1" hangingPunct="1"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Status</a:t>
            </a:r>
          </a:p>
        </p:txBody>
      </p:sp>
      <p:sp>
        <p:nvSpPr>
          <p:cNvPr id="10" name="Hexagon 9"/>
          <p:cNvSpPr/>
          <p:nvPr/>
        </p:nvSpPr>
        <p:spPr>
          <a:xfrm>
            <a:off x="6313488" y="1920109"/>
            <a:ext cx="1612900" cy="1357312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anchor="ctr"/>
          <a:lstStyle/>
          <a:p>
            <a:pPr algn="ctr" eaLnBrk="1" hangingPunct="1"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Opportunity Identification</a:t>
            </a:r>
            <a:endParaRPr lang="en-US" sz="8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11" name="Hexagon 10"/>
          <p:cNvSpPr/>
          <p:nvPr/>
        </p:nvSpPr>
        <p:spPr>
          <a:xfrm>
            <a:off x="5035550" y="2599956"/>
            <a:ext cx="1612900" cy="1357312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anchor="ctr"/>
          <a:lstStyle/>
          <a:p>
            <a:pPr algn="ctr" eaLnBrk="1" hangingPunct="1"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Value</a:t>
            </a:r>
            <a:endParaRPr lang="en-US" sz="8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ctr" eaLnBrk="1" hangingPunct="1"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Curve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en-US" sz="800" dirty="0" smtClean="0">
                <a:solidFill>
                  <a:schemeClr val="tx1"/>
                </a:solidFill>
                <a:latin typeface="Palatino Linotype" pitchFamily="18" charset="0"/>
              </a:rPr>
              <a:t>Eliminate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en-US" sz="800" dirty="0" smtClean="0">
                <a:solidFill>
                  <a:schemeClr val="tx1"/>
                </a:solidFill>
                <a:latin typeface="Palatino Linotype" pitchFamily="18" charset="0"/>
              </a:rPr>
              <a:t>Reduce 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en-US" sz="800" dirty="0" smtClean="0">
                <a:solidFill>
                  <a:schemeClr val="tx1"/>
                </a:solidFill>
                <a:latin typeface="Palatino Linotype" pitchFamily="18" charset="0"/>
              </a:rPr>
              <a:t>Raise 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en-US" sz="800" b="1" dirty="0" smtClean="0">
                <a:solidFill>
                  <a:srgbClr val="CC0000"/>
                </a:solidFill>
                <a:latin typeface="Palatino Linotype" pitchFamily="18" charset="0"/>
              </a:rPr>
              <a:t>Create</a:t>
            </a:r>
            <a:endParaRPr lang="en-US" sz="800" b="1" dirty="0">
              <a:solidFill>
                <a:srgbClr val="CC0000"/>
              </a:solidFill>
              <a:latin typeface="Palatino Linotype" pitchFamily="18" charset="0"/>
            </a:endParaRPr>
          </a:p>
        </p:txBody>
      </p:sp>
      <p:sp>
        <p:nvSpPr>
          <p:cNvPr id="12" name="Hexagon 11"/>
          <p:cNvSpPr/>
          <p:nvPr/>
        </p:nvSpPr>
        <p:spPr>
          <a:xfrm>
            <a:off x="5035550" y="1241056"/>
            <a:ext cx="1612900" cy="1358900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anchor="ctr"/>
          <a:lstStyle/>
          <a:p>
            <a:pPr algn="ctr" eaLnBrk="1" hangingPunct="1"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Competition</a:t>
            </a:r>
            <a:endParaRPr lang="en-US" sz="8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7179" name="TextBox 5"/>
          <p:cNvSpPr txBox="1">
            <a:spLocks noChangeArrowheads="1"/>
          </p:cNvSpPr>
          <p:nvPr/>
        </p:nvSpPr>
        <p:spPr bwMode="auto">
          <a:xfrm>
            <a:off x="76200" y="560388"/>
            <a:ext cx="89916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rgbClr val="CC0000"/>
                </a:solidFill>
                <a:latin typeface="Palatino Linotype" panose="02040502050505030304" pitchFamily="18" charset="0"/>
              </a:rPr>
              <a:t>The Opportunity Analysis Canvas</a:t>
            </a:r>
            <a:r>
              <a:rPr lang="en-US" altLang="en-US" sz="1100" b="1" baseline="64000">
                <a:solidFill>
                  <a:srgbClr val="CC0000"/>
                </a:solidFill>
                <a:latin typeface="Palatino Linotype" panose="02040502050505030304" pitchFamily="18" charset="0"/>
              </a:rPr>
              <a:t>TM</a:t>
            </a:r>
          </a:p>
        </p:txBody>
      </p:sp>
      <p:sp>
        <p:nvSpPr>
          <p:cNvPr id="13" name="Hexagon 12"/>
          <p:cNvSpPr/>
          <p:nvPr/>
        </p:nvSpPr>
        <p:spPr>
          <a:xfrm>
            <a:off x="1206500" y="1920109"/>
            <a:ext cx="1611313" cy="1357312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anchor="ctr"/>
          <a:lstStyle/>
          <a:p>
            <a:pPr algn="ctr" eaLnBrk="1" hangingPunct="1"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Entrepreneurial Mindset</a:t>
            </a:r>
            <a:endParaRPr lang="en-US" sz="8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48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maaw.info/ArticleSummaries/KimMauborgne99Graphic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1" t="1946" r="7115" b="10001"/>
          <a:stretch/>
        </p:blipFill>
        <p:spPr bwMode="auto">
          <a:xfrm>
            <a:off x="810072" y="601417"/>
            <a:ext cx="5523222" cy="402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961632" y="4722495"/>
            <a:ext cx="21823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1" dirty="0" smtClean="0">
                <a:latin typeface="+mj-lt"/>
              </a:rPr>
              <a:t>Value Innovation</a:t>
            </a:r>
          </a:p>
          <a:p>
            <a:pPr algn="r"/>
            <a:r>
              <a:rPr lang="en-US" sz="1000" dirty="0">
                <a:latin typeface="+mj-lt"/>
              </a:rPr>
              <a:t>(</a:t>
            </a:r>
            <a:r>
              <a:rPr lang="en-US" sz="1000" dirty="0" smtClean="0">
                <a:latin typeface="+mj-lt"/>
              </a:rPr>
              <a:t>Kim </a:t>
            </a:r>
            <a:r>
              <a:rPr lang="en-US" sz="1000" dirty="0">
                <a:latin typeface="+mj-lt"/>
              </a:rPr>
              <a:t>&amp; </a:t>
            </a:r>
            <a:r>
              <a:rPr lang="en-US" sz="1000" dirty="0" err="1">
                <a:latin typeface="+mj-lt"/>
              </a:rPr>
              <a:t>Mauborgne</a:t>
            </a:r>
            <a:r>
              <a:rPr lang="en-US" sz="1000" dirty="0">
                <a:latin typeface="+mj-lt"/>
              </a:rPr>
              <a:t>, </a:t>
            </a:r>
            <a:r>
              <a:rPr lang="en-US" sz="1000" dirty="0" smtClean="0">
                <a:latin typeface="+mj-lt"/>
              </a:rPr>
              <a:t>1997)</a:t>
            </a:r>
          </a:p>
        </p:txBody>
      </p:sp>
    </p:spTree>
    <p:extLst>
      <p:ext uri="{BB962C8B-B14F-4D97-AF65-F5344CB8AC3E}">
        <p14:creationId xmlns:p14="http://schemas.microsoft.com/office/powerpoint/2010/main" val="68994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5184" y="1460880"/>
            <a:ext cx="4241631" cy="70545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5956300" cy="816721"/>
          </a:xfrm>
        </p:spPr>
        <p:txBody>
          <a:bodyPr/>
          <a:lstStyle/>
          <a:p>
            <a:r>
              <a:rPr lang="en-US" dirty="0" smtClean="0"/>
              <a:t>Be thoughtful in selecting the key features for your value curve</a:t>
            </a:r>
            <a:endParaRPr lang="en-US" dirty="0"/>
          </a:p>
        </p:txBody>
      </p:sp>
      <p:pic>
        <p:nvPicPr>
          <p:cNvPr id="10242" name="Picture 2" descr="Along the battle between Barnes and Nobles and Amazon, Borders died. It failed to consider online at all, to its own demise. Source: cnn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7" y="2221564"/>
            <a:ext cx="6366973" cy="21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maaw.info/ArticleSummaries/KimMauborgne99Graphic3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14" t="80469" r="18894" b="10001"/>
          <a:stretch/>
        </p:blipFill>
        <p:spPr bwMode="auto">
          <a:xfrm>
            <a:off x="1153737" y="1693491"/>
            <a:ext cx="3577821" cy="435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maaw.info/ArticleSummaries/KimMauborgne99Graphic3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1" t="1946" r="7115" b="91707"/>
          <a:stretch/>
        </p:blipFill>
        <p:spPr bwMode="auto">
          <a:xfrm>
            <a:off x="1024864" y="1497702"/>
            <a:ext cx="3866254" cy="21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520111" y="4737697"/>
            <a:ext cx="6238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latin typeface="+mn-lt"/>
              </a:rPr>
              <a:t>cnn.com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190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1.bp.blogspot.com/-vbRxc0p9gjo/UozlTn3LoEI/AAAAAAAAAW0/_9kjHODsPUI/s1600/itun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50" y="484078"/>
            <a:ext cx="7217010" cy="418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1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3.bp.blogspot.com/-pEuCnWUIkH4/UozlSwtdWlI/AAAAAAAAAWs/J_4U4VuhwGM/s1600/ip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24" y="677717"/>
            <a:ext cx="7064083" cy="402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1.bp.blogspot.com/-vbRxc0p9gjo/UozlTn3LoEI/AAAAAAAAAW0/_9kjHODsPUI/s1600/itune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702"/>
          <a:stretch/>
        </p:blipFill>
        <p:spPr bwMode="auto">
          <a:xfrm>
            <a:off x="785524" y="464909"/>
            <a:ext cx="6928575" cy="21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701825" y="477183"/>
            <a:ext cx="135508" cy="212808"/>
          </a:xfrm>
          <a:prstGeom prst="rect">
            <a:avLst/>
          </a:prstGeom>
          <a:solidFill>
            <a:srgbClr val="EDECEA"/>
          </a:solidFill>
          <a:ln>
            <a:solidFill>
              <a:srgbClr val="EDEC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2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</a:t>
            </a:r>
            <a:r>
              <a:rPr lang="en-US" dirty="0"/>
              <a:t>there opportunities to create new factors that will satisfy customers in new ways? </a:t>
            </a:r>
            <a:endParaRPr lang="en-US" dirty="0" smtClean="0"/>
          </a:p>
          <a:p>
            <a:pPr lvl="1"/>
            <a:r>
              <a:rPr lang="en-US" dirty="0" smtClean="0"/>
              <a:t>And make the competition less relevant</a:t>
            </a:r>
            <a:endParaRPr lang="en-US" dirty="0"/>
          </a:p>
          <a:p>
            <a:r>
              <a:rPr lang="en-US" dirty="0"/>
              <a:t>If entirely new features or benefits can be delivered by your product or </a:t>
            </a:r>
            <a:r>
              <a:rPr lang="en-US" dirty="0" smtClean="0"/>
              <a:t>service: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are unique in this </a:t>
            </a:r>
            <a:r>
              <a:rPr lang="en-US" dirty="0" smtClean="0"/>
              <a:t>way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are highly valuable to </a:t>
            </a:r>
            <a:r>
              <a:rPr lang="en-US" dirty="0" smtClean="0"/>
              <a:t>customers</a:t>
            </a:r>
          </a:p>
          <a:p>
            <a:pPr lvl="1"/>
            <a:r>
              <a:rPr lang="en-US" dirty="0" smtClean="0"/>
              <a:t>You are a viable competitor in the market</a:t>
            </a:r>
          </a:p>
        </p:txBody>
      </p:sp>
    </p:spTree>
    <p:extLst>
      <p:ext uri="{BB962C8B-B14F-4D97-AF65-F5344CB8AC3E}">
        <p14:creationId xmlns:p14="http://schemas.microsoft.com/office/powerpoint/2010/main" val="339838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48619</TotalTime>
  <Words>137</Words>
  <Application>Microsoft Office PowerPoint</Application>
  <PresentationFormat>On-screen Show (16:9)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Palatino Linotype</vt:lpstr>
      <vt:lpstr>Times New Roman</vt:lpstr>
      <vt:lpstr>Default Design</vt:lpstr>
      <vt:lpstr>What new factors can you create?</vt:lpstr>
      <vt:lpstr>Objectives</vt:lpstr>
      <vt:lpstr>PowerPoint Presentation</vt:lpstr>
      <vt:lpstr>PowerPoint Presentation</vt:lpstr>
      <vt:lpstr>Be thoughtful in selecting the key features for your value curve</vt:lpstr>
      <vt:lpstr>PowerPoint Presentation</vt:lpstr>
      <vt:lpstr>PowerPoint Presentation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</dc:creator>
  <cp:lastModifiedBy>James</cp:lastModifiedBy>
  <cp:revision>701</cp:revision>
  <cp:lastPrinted>2014-09-29T03:06:10Z</cp:lastPrinted>
  <dcterms:created xsi:type="dcterms:W3CDTF">2004-08-24T12:52:00Z</dcterms:created>
  <dcterms:modified xsi:type="dcterms:W3CDTF">2015-08-19T20:06:49Z</dcterms:modified>
</cp:coreProperties>
</file>