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580" r:id="rId2"/>
    <p:sldId id="591" r:id="rId3"/>
    <p:sldId id="599" r:id="rId4"/>
    <p:sldId id="600" r:id="rId5"/>
    <p:sldId id="601" r:id="rId6"/>
    <p:sldId id="607" r:id="rId7"/>
    <p:sldId id="602" r:id="rId8"/>
    <p:sldId id="603" r:id="rId9"/>
    <p:sldId id="604" r:id="rId10"/>
    <p:sldId id="605" r:id="rId11"/>
    <p:sldId id="606" r:id="rId12"/>
    <p:sldId id="583" r:id="rId13"/>
  </p:sldIdLst>
  <p:sldSz cx="9144000" cy="5143500" type="screen16x9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F37043"/>
    <a:srgbClr val="EAC10D"/>
    <a:srgbClr val="EEC80F"/>
    <a:srgbClr val="EFC910"/>
    <a:srgbClr val="232122"/>
    <a:srgbClr val="F9F9F9"/>
    <a:srgbClr val="F2F2F2"/>
    <a:srgbClr val="FBFAF5"/>
    <a:srgbClr val="FBFB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911" autoAdjust="0"/>
    <p:restoredTop sz="97986" autoAdjust="0"/>
  </p:normalViewPr>
  <p:slideViewPr>
    <p:cSldViewPr snapToGrid="0">
      <p:cViewPr varScale="1">
        <p:scale>
          <a:sx n="60" d="100"/>
          <a:sy n="60" d="100"/>
        </p:scale>
        <p:origin x="66" y="90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-3762" y="-8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587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1946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587" y="911946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A20745A-8D13-4D12-8E40-8D1930C545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6063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587" y="1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520" y="4560571"/>
            <a:ext cx="5852160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946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587" y="9119463"/>
            <a:ext cx="3169920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045" tIns="48523" rIns="97045" bIns="4852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563B9FDC-C26D-4F22-B693-125AB7B022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89010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898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2694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748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0"/>
            <a:ext cx="8229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953942"/>
            <a:ext cx="8229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15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200151"/>
            <a:ext cx="8229600" cy="3394472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387500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7288"/>
            <a:ext cx="5955792" cy="3565207"/>
          </a:xfrm>
        </p:spPr>
        <p:txBody>
          <a:bodyPr/>
          <a:lstStyle>
            <a:lvl1pPr marL="342900" indent="-227013">
              <a:defRPr/>
            </a:lvl1pPr>
            <a:lvl2pPr marL="688975" indent="-231775">
              <a:defRPr/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5511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1959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269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083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455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85799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513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640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71588"/>
            <a:ext cx="5956300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7" name="Line 10"/>
          <p:cNvSpPr>
            <a:spLocks noChangeShapeType="1"/>
          </p:cNvSpPr>
          <p:nvPr userDrawn="1"/>
        </p:nvSpPr>
        <p:spPr bwMode="auto">
          <a:xfrm>
            <a:off x="457200" y="4722813"/>
            <a:ext cx="8686800" cy="0"/>
          </a:xfrm>
          <a:prstGeom prst="line">
            <a:avLst/>
          </a:prstGeom>
          <a:noFill/>
          <a:ln w="19050">
            <a:solidFill>
              <a:srgbClr val="C8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0"/>
            <a:ext cx="9144000" cy="439738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Freeform 9"/>
          <p:cNvSpPr/>
          <p:nvPr userDrawn="1"/>
        </p:nvSpPr>
        <p:spPr>
          <a:xfrm>
            <a:off x="1303338" y="-74613"/>
            <a:ext cx="4633912" cy="531813"/>
          </a:xfrm>
          <a:custGeom>
            <a:avLst/>
            <a:gdLst>
              <a:gd name="connsiteX0" fmla="*/ 0 w 4634630"/>
              <a:gd name="connsiteY0" fmla="*/ 519830 h 530494"/>
              <a:gd name="connsiteX1" fmla="*/ 1108553 w 4634630"/>
              <a:gd name="connsiteY1" fmla="*/ 501041 h 530494"/>
              <a:gd name="connsiteX2" fmla="*/ 3682652 w 4634630"/>
              <a:gd name="connsiteY2" fmla="*/ 269310 h 530494"/>
              <a:gd name="connsiteX3" fmla="*/ 4634630 w 4634630"/>
              <a:gd name="connsiteY3" fmla="*/ 0 h 53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30" h="530494">
                <a:moveTo>
                  <a:pt x="0" y="519830"/>
                </a:moveTo>
                <a:cubicBezTo>
                  <a:pt x="247389" y="531312"/>
                  <a:pt x="494778" y="542794"/>
                  <a:pt x="1108553" y="501041"/>
                </a:cubicBezTo>
                <a:cubicBezTo>
                  <a:pt x="1722328" y="459288"/>
                  <a:pt x="3094973" y="352817"/>
                  <a:pt x="3682652" y="269310"/>
                </a:cubicBezTo>
                <a:cubicBezTo>
                  <a:pt x="4270332" y="185803"/>
                  <a:pt x="4452481" y="92901"/>
                  <a:pt x="4634630" y="0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  <a:alpha val="9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Freeform 10"/>
          <p:cNvSpPr/>
          <p:nvPr userDrawn="1"/>
        </p:nvSpPr>
        <p:spPr>
          <a:xfrm>
            <a:off x="4659313" y="-74613"/>
            <a:ext cx="2482850" cy="989013"/>
          </a:xfrm>
          <a:custGeom>
            <a:avLst/>
            <a:gdLst>
              <a:gd name="connsiteX0" fmla="*/ 0 w 4634630"/>
              <a:gd name="connsiteY0" fmla="*/ 519830 h 530494"/>
              <a:gd name="connsiteX1" fmla="*/ 1108553 w 4634630"/>
              <a:gd name="connsiteY1" fmla="*/ 501041 h 530494"/>
              <a:gd name="connsiteX2" fmla="*/ 3682652 w 4634630"/>
              <a:gd name="connsiteY2" fmla="*/ 269310 h 530494"/>
              <a:gd name="connsiteX3" fmla="*/ 4634630 w 4634630"/>
              <a:gd name="connsiteY3" fmla="*/ 0 h 53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4630" h="530494">
                <a:moveTo>
                  <a:pt x="0" y="519830"/>
                </a:moveTo>
                <a:cubicBezTo>
                  <a:pt x="247389" y="531312"/>
                  <a:pt x="494778" y="542794"/>
                  <a:pt x="1108553" y="501041"/>
                </a:cubicBezTo>
                <a:cubicBezTo>
                  <a:pt x="1722328" y="459288"/>
                  <a:pt x="3094973" y="352817"/>
                  <a:pt x="3682652" y="269310"/>
                </a:cubicBezTo>
                <a:cubicBezTo>
                  <a:pt x="4270332" y="185803"/>
                  <a:pt x="4452481" y="92901"/>
                  <a:pt x="4634630" y="0"/>
                </a:cubicBezTo>
              </a:path>
            </a:pathLst>
          </a:custGeom>
          <a:noFill/>
          <a:ln>
            <a:solidFill>
              <a:schemeClr val="tx1">
                <a:lumMod val="50000"/>
                <a:lumOff val="50000"/>
                <a:alpha val="91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Arc 4"/>
          <p:cNvSpPr/>
          <p:nvPr userDrawn="1"/>
        </p:nvSpPr>
        <p:spPr>
          <a:xfrm rot="-8160000">
            <a:off x="3603625" y="-384175"/>
            <a:ext cx="406400" cy="962025"/>
          </a:xfrm>
          <a:prstGeom prst="arc">
            <a:avLst/>
          </a:prstGeom>
          <a:ln w="19050">
            <a:solidFill>
              <a:schemeClr val="tx1">
                <a:lumMod val="50000"/>
                <a:lumOff val="50000"/>
                <a:alpha val="91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Rectangle 3"/>
          <p:cNvSpPr/>
          <p:nvPr userDrawn="1"/>
        </p:nvSpPr>
        <p:spPr>
          <a:xfrm>
            <a:off x="0" y="439738"/>
            <a:ext cx="9144000" cy="549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3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533400"/>
            <a:ext cx="59563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CC0000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rgbClr val="CC0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0000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00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60269" y="1957163"/>
            <a:ext cx="5940531" cy="623888"/>
          </a:xfrm>
        </p:spPr>
        <p:txBody>
          <a:bodyPr/>
          <a:lstStyle/>
          <a:p>
            <a:r>
              <a:rPr lang="en-US" dirty="0"/>
              <a:t>Where can you reduce factors and not reduce </a:t>
            </a:r>
            <a:r>
              <a:rPr lang="en-US" dirty="0" smtClean="0"/>
              <a:t>value?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77240"/>
            <a:ext cx="5956300" cy="623888"/>
          </a:xfrm>
        </p:spPr>
        <p:txBody>
          <a:bodyPr/>
          <a:lstStyle/>
          <a:p>
            <a:r>
              <a:rPr lang="en-US" dirty="0" smtClean="0"/>
              <a:t>Create </a:t>
            </a:r>
            <a:r>
              <a:rPr lang="en-US" dirty="0"/>
              <a:t>new demand from new customers by focusing on new wants and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79700"/>
            <a:ext cx="6089904" cy="3565207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Understand that there are typically far </a:t>
            </a:r>
            <a:r>
              <a:rPr lang="en-US" dirty="0"/>
              <a:t>more noncustomers than current </a:t>
            </a:r>
            <a:r>
              <a:rPr lang="en-US" dirty="0" smtClean="0"/>
              <a:t>customers</a:t>
            </a:r>
          </a:p>
          <a:p>
            <a:pPr lvl="1"/>
            <a:r>
              <a:rPr lang="en-US" dirty="0" smtClean="0"/>
              <a:t>Look </a:t>
            </a:r>
            <a:r>
              <a:rPr lang="en-US" dirty="0"/>
              <a:t>across existing boundaries of </a:t>
            </a:r>
            <a:r>
              <a:rPr lang="en-US" dirty="0" smtClean="0"/>
              <a:t>competition</a:t>
            </a:r>
          </a:p>
          <a:p>
            <a:r>
              <a:rPr lang="en-US" dirty="0" smtClean="0"/>
              <a:t>Rethink </a:t>
            </a:r>
            <a:r>
              <a:rPr lang="en-US" dirty="0"/>
              <a:t>buyer value </a:t>
            </a:r>
            <a:r>
              <a:rPr lang="en-US" dirty="0" smtClean="0"/>
              <a:t>to </a:t>
            </a:r>
            <a:r>
              <a:rPr lang="en-US" dirty="0"/>
              <a:t>create a new market </a:t>
            </a:r>
            <a:r>
              <a:rPr lang="en-US" dirty="0" smtClean="0"/>
              <a:t>where </a:t>
            </a:r>
            <a:r>
              <a:rPr lang="en-US" dirty="0"/>
              <a:t>a new type of demand </a:t>
            </a:r>
            <a:r>
              <a:rPr lang="en-US" dirty="0" smtClean="0"/>
              <a:t>can </a:t>
            </a:r>
            <a:r>
              <a:rPr lang="en-US" dirty="0"/>
              <a:t>be </a:t>
            </a:r>
            <a:r>
              <a:rPr lang="en-US" dirty="0" smtClean="0"/>
              <a:t>developed</a:t>
            </a:r>
          </a:p>
          <a:p>
            <a:pPr lvl="1"/>
            <a:r>
              <a:rPr lang="en-US" dirty="0" smtClean="0"/>
              <a:t>Effectively </a:t>
            </a:r>
            <a:r>
              <a:rPr lang="en-US" dirty="0"/>
              <a:t>determine what to reduce, what to raise, and what to create.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3905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cdn.slashgear.com/wp-content/uploads/2011/06/games_console_stats-580x39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" t="1789" r="989" b="1626"/>
          <a:stretch/>
        </p:blipFill>
        <p:spPr bwMode="auto">
          <a:xfrm>
            <a:off x="256031" y="633983"/>
            <a:ext cx="5876545" cy="39502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7" descr="umball_bl_.91in_96dpi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07694"/>
            <a:ext cx="66675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549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Reducing </a:t>
            </a:r>
            <a:r>
              <a:rPr lang="en-US" b="1" dirty="0"/>
              <a:t>factors </a:t>
            </a:r>
            <a:r>
              <a:rPr lang="en-US" dirty="0" smtClean="0"/>
              <a:t>presents </a:t>
            </a:r>
            <a:r>
              <a:rPr lang="en-US" dirty="0"/>
              <a:t>an opportunity to be more efficient and effective than </a:t>
            </a:r>
            <a:r>
              <a:rPr lang="en-US" dirty="0" smtClean="0"/>
              <a:t>competitors</a:t>
            </a:r>
          </a:p>
          <a:p>
            <a:r>
              <a:rPr lang="en-US" dirty="0" smtClean="0"/>
              <a:t>Differentiate from competitors and reallocate resources to higher priority items</a:t>
            </a:r>
          </a:p>
          <a:p>
            <a:r>
              <a:rPr lang="en-US" dirty="0"/>
              <a:t>Step </a:t>
            </a:r>
            <a:r>
              <a:rPr lang="en-US" dirty="0" smtClean="0"/>
              <a:t>three of value innovation is </a:t>
            </a:r>
            <a:r>
              <a:rPr lang="en-US" b="1" dirty="0" smtClean="0"/>
              <a:t>raising factors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39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Explore </a:t>
            </a:r>
            <a:r>
              <a:rPr lang="en-US" b="1" dirty="0" smtClean="0"/>
              <a:t>value innovation </a:t>
            </a:r>
            <a:r>
              <a:rPr lang="en-US" dirty="0" smtClean="0"/>
              <a:t>as an approach to entrepreneurial opportunity analysis and new venture creation</a:t>
            </a:r>
            <a:endParaRPr lang="en-US" dirty="0"/>
          </a:p>
          <a:p>
            <a:r>
              <a:rPr lang="en-US" dirty="0"/>
              <a:t>Explore the impact of </a:t>
            </a:r>
            <a:r>
              <a:rPr lang="en-US" b="1" dirty="0" smtClean="0"/>
              <a:t>reducing factors </a:t>
            </a:r>
            <a:r>
              <a:rPr lang="en-US" dirty="0" smtClean="0"/>
              <a:t>on your success </a:t>
            </a:r>
            <a:r>
              <a:rPr lang="en-US" dirty="0"/>
              <a:t>as an </a:t>
            </a:r>
            <a:r>
              <a:rPr lang="en-US" dirty="0" smtClean="0"/>
              <a:t>entrepreneur</a:t>
            </a:r>
          </a:p>
        </p:txBody>
      </p:sp>
    </p:spTree>
    <p:extLst>
      <p:ext uri="{BB962C8B-B14F-4D97-AF65-F5344CB8AC3E}">
        <p14:creationId xmlns:p14="http://schemas.microsoft.com/office/powerpoint/2010/main" val="906190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exagon 3"/>
          <p:cNvSpPr/>
          <p:nvPr/>
        </p:nvSpPr>
        <p:spPr>
          <a:xfrm>
            <a:off x="3762269" y="3277818"/>
            <a:ext cx="1612900" cy="1358900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Macroeconomic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Change</a:t>
            </a:r>
          </a:p>
        </p:txBody>
      </p:sp>
      <p:sp>
        <p:nvSpPr>
          <p:cNvPr id="5" name="Hexagon 4"/>
          <p:cNvSpPr/>
          <p:nvPr/>
        </p:nvSpPr>
        <p:spPr>
          <a:xfrm>
            <a:off x="2479675" y="1241056"/>
            <a:ext cx="1612900" cy="1358900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Entrepreneurial Motivation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7" name="Hexagon 6"/>
          <p:cNvSpPr/>
          <p:nvPr/>
        </p:nvSpPr>
        <p:spPr>
          <a:xfrm>
            <a:off x="2479675" y="2599956"/>
            <a:ext cx="1612900" cy="1357312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lnSpc>
                <a:spcPct val="115000"/>
              </a:lnSpc>
              <a:spcAft>
                <a:spcPts val="200"/>
              </a:spcAft>
              <a:defRPr/>
            </a:pPr>
            <a:r>
              <a:rPr lang="en-US" sz="800" b="1" smtClean="0">
                <a:solidFill>
                  <a:schemeClr val="tx1"/>
                </a:solidFill>
                <a:latin typeface="Palatino Linotype" pitchFamily="18" charset="0"/>
              </a:rPr>
              <a:t>Entrepreneurial Behavior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8" name="Hexagon 7"/>
          <p:cNvSpPr/>
          <p:nvPr/>
        </p:nvSpPr>
        <p:spPr>
          <a:xfrm>
            <a:off x="3762269" y="562400"/>
            <a:ext cx="1612900" cy="1357312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Industry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ctr" eaLnBrk="1" hangingPunct="1">
              <a:lnSpc>
                <a:spcPct val="115000"/>
              </a:lnSpc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Condition</a:t>
            </a:r>
          </a:p>
        </p:txBody>
      </p:sp>
      <p:sp>
        <p:nvSpPr>
          <p:cNvPr id="9" name="Hexagon 8"/>
          <p:cNvSpPr/>
          <p:nvPr/>
        </p:nvSpPr>
        <p:spPr>
          <a:xfrm>
            <a:off x="3762269" y="1920109"/>
            <a:ext cx="1612900" cy="1357312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Industry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Status</a:t>
            </a:r>
          </a:p>
        </p:txBody>
      </p:sp>
      <p:sp>
        <p:nvSpPr>
          <p:cNvPr id="10" name="Hexagon 9"/>
          <p:cNvSpPr/>
          <p:nvPr/>
        </p:nvSpPr>
        <p:spPr>
          <a:xfrm>
            <a:off x="6313488" y="1920109"/>
            <a:ext cx="1612900" cy="1357312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Opportunity Identification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5035550" y="2599956"/>
            <a:ext cx="1612900" cy="1357312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Value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Innovation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tx1"/>
                </a:solidFill>
                <a:latin typeface="Palatino Linotype" pitchFamily="18" charset="0"/>
              </a:rPr>
              <a:t>Eliminate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800" b="1" dirty="0" smtClean="0">
                <a:solidFill>
                  <a:srgbClr val="FF0000"/>
                </a:solidFill>
                <a:latin typeface="Palatino Linotype" pitchFamily="18" charset="0"/>
              </a:rPr>
              <a:t>Reduce 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tx1"/>
                </a:solidFill>
                <a:latin typeface="Palatino Linotype" pitchFamily="18" charset="0"/>
              </a:rPr>
              <a:t>Raise </a:t>
            </a:r>
          </a:p>
          <a:p>
            <a:pPr eaLnBrk="1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800" dirty="0" smtClean="0">
                <a:solidFill>
                  <a:schemeClr val="tx1"/>
                </a:solidFill>
                <a:latin typeface="Palatino Linotype" pitchFamily="18" charset="0"/>
              </a:rPr>
              <a:t>Create</a:t>
            </a:r>
            <a:endParaRPr lang="en-US" sz="800" dirty="0">
              <a:solidFill>
                <a:srgbClr val="FF0000"/>
              </a:solidFill>
              <a:latin typeface="Palatino Linotype" pitchFamily="18" charset="0"/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5035550" y="1241056"/>
            <a:ext cx="1612900" cy="1358900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Competition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  <p:sp>
        <p:nvSpPr>
          <p:cNvPr id="7179" name="TextBox 5"/>
          <p:cNvSpPr txBox="1">
            <a:spLocks noChangeArrowheads="1"/>
          </p:cNvSpPr>
          <p:nvPr/>
        </p:nvSpPr>
        <p:spPr bwMode="auto">
          <a:xfrm>
            <a:off x="76200" y="560388"/>
            <a:ext cx="8991600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0000"/>
              </a:buClr>
              <a:buChar char="•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lr>
                <a:srgbClr val="CC0000"/>
              </a:buClr>
              <a:buChar char="–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lr>
                <a:srgbClr val="CC0000"/>
              </a:buClr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CC0000"/>
              </a:buClr>
              <a:buChar char="–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CC0000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»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400" b="1">
                <a:solidFill>
                  <a:srgbClr val="CC0000"/>
                </a:solidFill>
                <a:latin typeface="Palatino Linotype" panose="02040502050505030304" pitchFamily="18" charset="0"/>
              </a:rPr>
              <a:t>The Opportunity Analysis Canvas</a:t>
            </a:r>
            <a:r>
              <a:rPr lang="en-US" altLang="en-US" sz="1100" b="1" baseline="64000">
                <a:solidFill>
                  <a:srgbClr val="CC0000"/>
                </a:solidFill>
                <a:latin typeface="Palatino Linotype" panose="02040502050505030304" pitchFamily="18" charset="0"/>
              </a:rPr>
              <a:t>TM</a:t>
            </a:r>
          </a:p>
        </p:txBody>
      </p:sp>
      <p:sp>
        <p:nvSpPr>
          <p:cNvPr id="13" name="Hexagon 12"/>
          <p:cNvSpPr/>
          <p:nvPr/>
        </p:nvSpPr>
        <p:spPr>
          <a:xfrm>
            <a:off x="1206500" y="1920109"/>
            <a:ext cx="1611313" cy="1357312"/>
          </a:xfrm>
          <a:prstGeom prst="hexagon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1440" bIns="91440" anchor="ctr"/>
          <a:lstStyle/>
          <a:p>
            <a:pPr algn="ctr" eaLnBrk="1" hangingPunct="1">
              <a:spcAft>
                <a:spcPts val="200"/>
              </a:spcAft>
              <a:defRPr/>
            </a:pPr>
            <a:r>
              <a:rPr lang="en-US" sz="800" b="1" dirty="0" smtClean="0">
                <a:solidFill>
                  <a:schemeClr val="tx1"/>
                </a:solidFill>
                <a:latin typeface="Palatino Linotype" pitchFamily="18" charset="0"/>
              </a:rPr>
              <a:t>Entrepreneurial Mindset</a:t>
            </a:r>
            <a:endParaRPr lang="en-US" sz="800" b="1" dirty="0">
              <a:solidFill>
                <a:schemeClr val="tx1"/>
              </a:solidFill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54807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0907"/>
            <a:ext cx="5956300" cy="1197864"/>
          </a:xfrm>
        </p:spPr>
        <p:txBody>
          <a:bodyPr/>
          <a:lstStyle/>
          <a:p>
            <a:r>
              <a:rPr lang="en-US" dirty="0"/>
              <a:t>While select factors may be eliminated, others may be preserved, albeit </a:t>
            </a:r>
            <a:r>
              <a:rPr lang="en-US" dirty="0" smtClean="0"/>
              <a:t>reduced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4115"/>
            <a:ext cx="5955792" cy="2905887"/>
          </a:xfrm>
        </p:spPr>
        <p:txBody>
          <a:bodyPr/>
          <a:lstStyle/>
          <a:p>
            <a:r>
              <a:rPr lang="en-US" dirty="0" smtClean="0"/>
              <a:t>Presents </a:t>
            </a:r>
            <a:r>
              <a:rPr lang="en-US" dirty="0"/>
              <a:t>an opportunity to be more efficient and effective than </a:t>
            </a:r>
            <a:r>
              <a:rPr lang="en-US" dirty="0" smtClean="0"/>
              <a:t>competitors</a:t>
            </a:r>
          </a:p>
          <a:p>
            <a:r>
              <a:rPr lang="en-US" dirty="0" smtClean="0"/>
              <a:t>Deprioritizing less </a:t>
            </a:r>
            <a:r>
              <a:rPr lang="en-US" dirty="0"/>
              <a:t>essential factors enables you to focus on the high value </a:t>
            </a:r>
            <a:r>
              <a:rPr lang="en-US" dirty="0" smtClean="0"/>
              <a:t>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15527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Nintendo Wii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Envisioned a new </a:t>
            </a:r>
            <a:r>
              <a:rPr lang="en-US" dirty="0"/>
              <a:t>interactive game play </a:t>
            </a:r>
            <a:r>
              <a:rPr lang="en-US" dirty="0" smtClean="0"/>
              <a:t>format</a:t>
            </a:r>
          </a:p>
          <a:p>
            <a:r>
              <a:rPr lang="en-US" dirty="0" smtClean="0"/>
              <a:t>Abandoned </a:t>
            </a:r>
            <a:r>
              <a:rPr lang="en-US" dirty="0"/>
              <a:t>the conventional keypad controller </a:t>
            </a:r>
            <a:endParaRPr lang="en-US" dirty="0" smtClean="0"/>
          </a:p>
          <a:p>
            <a:r>
              <a:rPr lang="en-US" dirty="0" smtClean="0"/>
              <a:t>Embraced a </a:t>
            </a:r>
            <a:r>
              <a:rPr lang="en-US" dirty="0"/>
              <a:t>new motion-based </a:t>
            </a:r>
            <a:r>
              <a:rPr lang="en-US" dirty="0" smtClean="0"/>
              <a:t>approach</a:t>
            </a:r>
            <a:endParaRPr lang="en-US" dirty="0"/>
          </a:p>
          <a:p>
            <a:pPr lvl="1"/>
            <a:r>
              <a:rPr lang="en-US" dirty="0" smtClean="0"/>
              <a:t>Active play</a:t>
            </a:r>
          </a:p>
          <a:p>
            <a:pPr lvl="1"/>
            <a:r>
              <a:rPr lang="en-US" dirty="0" smtClean="0"/>
              <a:t>Pulled kids off of the sofa</a:t>
            </a:r>
          </a:p>
          <a:p>
            <a:pPr lvl="1"/>
            <a:r>
              <a:rPr lang="en-US" dirty="0" smtClean="0"/>
              <a:t>Enticed adults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144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mediacrayon.com/wp-content/uploads/2012/11/Wii_family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647" y="564197"/>
            <a:ext cx="6153157" cy="3983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7" descr="umball_bl_.91in_96dpi.psd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4407694"/>
            <a:ext cx="666750" cy="630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7176751" y="4795964"/>
            <a:ext cx="196720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000" dirty="0">
                <a:latin typeface="+mj-lt"/>
              </a:rPr>
              <a:t>http://www.mediacrayon.com/kids</a:t>
            </a:r>
          </a:p>
        </p:txBody>
      </p:sp>
    </p:spTree>
    <p:extLst>
      <p:ext uri="{BB962C8B-B14F-4D97-AF65-F5344CB8AC3E}">
        <p14:creationId xmlns:p14="http://schemas.microsoft.com/office/powerpoint/2010/main" val="2571997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Nintendo’s unconventional thinking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Abandoned traditional emphasis of</a:t>
            </a:r>
          </a:p>
          <a:p>
            <a:pPr lvl="1"/>
            <a:r>
              <a:rPr lang="en-US" dirty="0" smtClean="0"/>
              <a:t>Better graphics,</a:t>
            </a:r>
          </a:p>
          <a:p>
            <a:pPr lvl="1"/>
            <a:r>
              <a:rPr lang="en-US" dirty="0" smtClean="0"/>
              <a:t>Faster </a:t>
            </a:r>
            <a:r>
              <a:rPr lang="en-US" dirty="0"/>
              <a:t>computing power, and </a:t>
            </a:r>
            <a:endParaRPr lang="en-US" dirty="0" smtClean="0"/>
          </a:p>
          <a:p>
            <a:pPr lvl="1"/>
            <a:r>
              <a:rPr lang="en-US" dirty="0" smtClean="0"/>
              <a:t>Complex </a:t>
            </a:r>
            <a:r>
              <a:rPr lang="en-US" dirty="0"/>
              <a:t>game strategies and </a:t>
            </a:r>
            <a:r>
              <a:rPr lang="en-US" dirty="0" smtClean="0"/>
              <a:t>storylines</a:t>
            </a:r>
          </a:p>
          <a:p>
            <a:r>
              <a:rPr lang="en-US" dirty="0" smtClean="0"/>
              <a:t>Reduced </a:t>
            </a:r>
            <a:r>
              <a:rPr lang="en-US" dirty="0"/>
              <a:t>selected factors and emphasized others to compete in a new way </a:t>
            </a:r>
            <a:r>
              <a:rPr lang="en-US" dirty="0" smtClean="0"/>
              <a:t>with</a:t>
            </a:r>
          </a:p>
          <a:p>
            <a:pPr lvl="1"/>
            <a:r>
              <a:rPr lang="en-US" dirty="0" smtClean="0"/>
              <a:t>Sony’s PlayStation </a:t>
            </a:r>
            <a:r>
              <a:rPr lang="en-US" dirty="0"/>
              <a:t>and </a:t>
            </a:r>
            <a:endParaRPr lang="en-US" dirty="0" smtClean="0"/>
          </a:p>
          <a:p>
            <a:pPr lvl="1"/>
            <a:r>
              <a:rPr lang="en-US" dirty="0" smtClean="0"/>
              <a:t>Microsoft’s X-box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824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Nintendo’s new customers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</a:t>
            </a:r>
            <a:r>
              <a:rPr lang="en-US" dirty="0"/>
              <a:t>new customer demand by engaging customers previously unserved in </a:t>
            </a:r>
            <a:r>
              <a:rPr lang="en-US" dirty="0" smtClean="0"/>
              <a:t>a </a:t>
            </a:r>
            <a:r>
              <a:rPr lang="en-US" dirty="0"/>
              <a:t>product </a:t>
            </a:r>
            <a:r>
              <a:rPr lang="en-US" dirty="0" smtClean="0"/>
              <a:t>category</a:t>
            </a:r>
          </a:p>
          <a:p>
            <a:r>
              <a:rPr lang="en-US" dirty="0" smtClean="0"/>
              <a:t>For </a:t>
            </a:r>
            <a:r>
              <a:rPr lang="en-US" dirty="0"/>
              <a:t>Nintendo, these noncustomers were </a:t>
            </a:r>
            <a:endParaRPr lang="en-US" dirty="0" smtClean="0"/>
          </a:p>
          <a:p>
            <a:pPr lvl="1"/>
            <a:r>
              <a:rPr lang="en-US" dirty="0" smtClean="0"/>
              <a:t>Older </a:t>
            </a:r>
            <a:r>
              <a:rPr lang="en-US" dirty="0"/>
              <a:t>non-gamers, </a:t>
            </a:r>
            <a:endParaRPr lang="en-US" dirty="0" smtClean="0"/>
          </a:p>
          <a:p>
            <a:pPr lvl="1"/>
            <a:r>
              <a:rPr lang="en-US" dirty="0" smtClean="0"/>
              <a:t>Parents </a:t>
            </a:r>
            <a:r>
              <a:rPr lang="en-US" dirty="0"/>
              <a:t>who desired their children to be more active, and </a:t>
            </a:r>
            <a:endParaRPr lang="en-US" dirty="0" smtClean="0"/>
          </a:p>
          <a:p>
            <a:pPr lvl="1"/>
            <a:r>
              <a:rPr lang="en-US" dirty="0" smtClean="0"/>
              <a:t>Very </a:t>
            </a:r>
            <a:r>
              <a:rPr lang="en-US" dirty="0"/>
              <a:t>young </a:t>
            </a:r>
            <a:r>
              <a:rPr lang="en-US" dirty="0" smtClean="0"/>
              <a:t>children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31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“simple”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Led </a:t>
            </a:r>
            <a:r>
              <a:rPr lang="en-US" dirty="0"/>
              <a:t>to a console based on </a:t>
            </a:r>
            <a:endParaRPr lang="en-US" dirty="0" smtClean="0"/>
          </a:p>
          <a:p>
            <a:pPr lvl="1"/>
            <a:r>
              <a:rPr lang="en-US" dirty="0" smtClean="0"/>
              <a:t>Fun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Simplicity</a:t>
            </a:r>
            <a:r>
              <a:rPr lang="en-US" dirty="0"/>
              <a:t>, and </a:t>
            </a:r>
            <a:endParaRPr lang="en-US" dirty="0" smtClean="0"/>
          </a:p>
          <a:p>
            <a:pPr lvl="1"/>
            <a:r>
              <a:rPr lang="en-US" dirty="0" smtClean="0"/>
              <a:t>Interactivity</a:t>
            </a:r>
          </a:p>
          <a:p>
            <a:r>
              <a:rPr lang="en-US" dirty="0" smtClean="0"/>
              <a:t>Reduced </a:t>
            </a:r>
            <a:r>
              <a:rPr lang="en-US" dirty="0"/>
              <a:t>the need to invest in consoles that were </a:t>
            </a:r>
            <a:endParaRPr lang="en-US" dirty="0" smtClean="0"/>
          </a:p>
          <a:p>
            <a:pPr lvl="1"/>
            <a:r>
              <a:rPr lang="en-US" dirty="0" smtClean="0"/>
              <a:t>Expensive </a:t>
            </a:r>
            <a:r>
              <a:rPr lang="en-US" dirty="0"/>
              <a:t>to build, </a:t>
            </a:r>
            <a:endParaRPr lang="en-US" dirty="0" smtClean="0"/>
          </a:p>
          <a:p>
            <a:pPr lvl="1"/>
            <a:r>
              <a:rPr lang="en-US" dirty="0" smtClean="0"/>
              <a:t>Expensive </a:t>
            </a:r>
            <a:r>
              <a:rPr lang="en-US" dirty="0"/>
              <a:t>to sell, and </a:t>
            </a:r>
            <a:endParaRPr lang="en-US" dirty="0" smtClean="0"/>
          </a:p>
          <a:p>
            <a:pPr lvl="1"/>
            <a:r>
              <a:rPr lang="en-US" dirty="0" smtClean="0"/>
              <a:t>Expensive </a:t>
            </a:r>
            <a:r>
              <a:rPr lang="en-US" dirty="0"/>
              <a:t>to develop </a:t>
            </a:r>
            <a:r>
              <a:rPr lang="en-US" dirty="0" smtClean="0"/>
              <a:t>games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429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42774</TotalTime>
  <Words>344</Words>
  <Application>Microsoft Office PowerPoint</Application>
  <PresentationFormat>On-screen Show (16:9)</PresentationFormat>
  <Paragraphs>66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Palatino Linotype</vt:lpstr>
      <vt:lpstr>Times New Roman</vt:lpstr>
      <vt:lpstr>Default Design</vt:lpstr>
      <vt:lpstr>Where can you reduce factors and not reduce value?</vt:lpstr>
      <vt:lpstr>Objectives</vt:lpstr>
      <vt:lpstr>PowerPoint Presentation</vt:lpstr>
      <vt:lpstr>While select factors may be eliminated, others may be preserved, albeit reduced</vt:lpstr>
      <vt:lpstr>Nintendo Wii</vt:lpstr>
      <vt:lpstr>PowerPoint Presentation</vt:lpstr>
      <vt:lpstr>Nintendo’s unconventional thinking</vt:lpstr>
      <vt:lpstr>Nintendo’s new customers</vt:lpstr>
      <vt:lpstr>Benefits of “simple”</vt:lpstr>
      <vt:lpstr>Create new demand from new customers by focusing on new wants and needs</vt:lpstr>
      <vt:lpstr>PowerPoint Presentation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James</dc:creator>
  <cp:lastModifiedBy>James</cp:lastModifiedBy>
  <cp:revision>680</cp:revision>
  <cp:lastPrinted>2014-09-29T03:06:10Z</cp:lastPrinted>
  <dcterms:created xsi:type="dcterms:W3CDTF">2004-08-24T12:52:00Z</dcterms:created>
  <dcterms:modified xsi:type="dcterms:W3CDTF">2015-08-19T20:08:40Z</dcterms:modified>
</cp:coreProperties>
</file>